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58" r:id="rId3"/>
    <p:sldId id="259" r:id="rId4"/>
    <p:sldId id="260" r:id="rId5"/>
    <p:sldId id="262" r:id="rId6"/>
    <p:sldId id="275" r:id="rId7"/>
    <p:sldId id="285" r:id="rId8"/>
    <p:sldId id="276" r:id="rId9"/>
    <p:sldId id="287" r:id="rId10"/>
    <p:sldId id="286" r:id="rId11"/>
    <p:sldId id="269" r:id="rId12"/>
    <p:sldId id="277" r:id="rId13"/>
    <p:sldId id="263" r:id="rId14"/>
    <p:sldId id="274" r:id="rId15"/>
    <p:sldId id="272" r:id="rId16"/>
    <p:sldId id="268" r:id="rId17"/>
    <p:sldId id="284" r:id="rId18"/>
    <p:sldId id="279" r:id="rId1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Leblanc" initials="JL" lastIdx="2" clrIdx="0"/>
  <p:cmAuthor id="1" name="Craig Wickland" initials="c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4" autoAdjust="0"/>
    <p:restoredTop sz="70957" autoAdjust="0"/>
  </p:normalViewPr>
  <p:slideViewPr>
    <p:cSldViewPr>
      <p:cViewPr varScale="1">
        <p:scale>
          <a:sx n="68" d="100"/>
          <a:sy n="68" d="100"/>
        </p:scale>
        <p:origin x="-1502"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2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CA"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2F99C808-39BC-4949-BE1D-FF2994D682DC}" type="datetimeFigureOut">
              <a:rPr lang="en-US"/>
              <a:pPr>
                <a:defRPr/>
              </a:pPr>
              <a:t>10/26/2016</a:t>
            </a:fld>
            <a:endParaRPr lang="en-CA"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CA"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3E42F6C7-C986-46D3-B339-31894BFC58BC}" type="slidenum">
              <a:rPr lang="en-CA"/>
              <a:pPr>
                <a:defRPr/>
              </a:pPr>
              <a:t>‹#›</a:t>
            </a:fld>
            <a:endParaRPr lang="en-CA" dirty="0"/>
          </a:p>
        </p:txBody>
      </p:sp>
    </p:spTree>
    <p:extLst>
      <p:ext uri="{BB962C8B-B14F-4D97-AF65-F5344CB8AC3E}">
        <p14:creationId xmlns:p14="http://schemas.microsoft.com/office/powerpoint/2010/main" val="132682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CA"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C2ED7AF8-7A4C-42FF-B4D6-3B3623D387F1}" type="datetimeFigureOut">
              <a:rPr lang="en-US"/>
              <a:pPr>
                <a:defRPr/>
              </a:pPr>
              <a:t>10/26/2016</a:t>
            </a:fld>
            <a:endParaRPr lang="en-CA"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CA" noProof="0"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CA"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1E951A82-56F8-4FD3-99DA-E9D90DC6F9A9}" type="slidenum">
              <a:rPr lang="en-CA"/>
              <a:pPr>
                <a:defRPr/>
              </a:pPr>
              <a:t>‹#›</a:t>
            </a:fld>
            <a:endParaRPr lang="en-CA" dirty="0"/>
          </a:p>
        </p:txBody>
      </p:sp>
    </p:spTree>
    <p:extLst>
      <p:ext uri="{BB962C8B-B14F-4D97-AF65-F5344CB8AC3E}">
        <p14:creationId xmlns:p14="http://schemas.microsoft.com/office/powerpoint/2010/main" val="423753748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Introduction</a:t>
            </a:r>
          </a:p>
          <a:p>
            <a:pPr eaLnBrk="1" hangingPunct="1">
              <a:spcBef>
                <a:spcPct val="0"/>
              </a:spcBef>
            </a:pPr>
            <a:endParaRPr lang="en-CA" dirty="0" smtClean="0"/>
          </a:p>
          <a:p>
            <a:pPr eaLnBrk="1" hangingPunct="1">
              <a:spcBef>
                <a:spcPct val="0"/>
              </a:spcBef>
            </a:pPr>
            <a:r>
              <a:rPr lang="en-CA" dirty="0" smtClean="0"/>
              <a:t>Craig</a:t>
            </a:r>
            <a:r>
              <a:rPr lang="en-CA" baseline="0" dirty="0" smtClean="0"/>
              <a:t> Wickland, Chair CRIT silviculture working Group</a:t>
            </a:r>
          </a:p>
          <a:p>
            <a:pPr eaLnBrk="1" hangingPunct="1">
              <a:spcBef>
                <a:spcPct val="0"/>
              </a:spcBef>
            </a:pPr>
            <a:endParaRPr lang="en-CA" baseline="0" dirty="0" smtClean="0"/>
          </a:p>
          <a:p>
            <a:pPr eaLnBrk="1" hangingPunct="1">
              <a:spcBef>
                <a:spcPct val="0"/>
              </a:spcBef>
            </a:pPr>
            <a:r>
              <a:rPr lang="en-CA" baseline="0" dirty="0" smtClean="0"/>
              <a:t>The Single entry dispersed retention stocking standard framework was jointly developed by the CRIT silviculture working group (Industry and Government representatives) and agency resource specialists from FLNRO (e.g., </a:t>
            </a:r>
            <a:r>
              <a:rPr lang="en-CA" baseline="0" dirty="0" err="1" smtClean="0"/>
              <a:t>silviculture</a:t>
            </a:r>
            <a:r>
              <a:rPr lang="en-CA" baseline="0" dirty="0" smtClean="0"/>
              <a:t> surveys specialist).  The paper was endorsed by CRIT in late 2009. </a:t>
            </a:r>
          </a:p>
          <a:p>
            <a:pPr eaLnBrk="1" hangingPunct="1">
              <a:spcBef>
                <a:spcPct val="0"/>
              </a:spcBef>
            </a:pPr>
            <a:endParaRPr lang="en-CA" baseline="0" dirty="0" smtClean="0"/>
          </a:p>
          <a:p>
            <a:pPr eaLnBrk="1" hangingPunct="1">
              <a:spcBef>
                <a:spcPct val="0"/>
              </a:spcBef>
            </a:pPr>
            <a:r>
              <a:rPr lang="en-CA" baseline="0" dirty="0" smtClean="0"/>
              <a:t>In 2013 the SEDRSS standard was calibrated for old growth hemlock-cedar types. This SEDRSS standard for old </a:t>
            </a:r>
            <a:r>
              <a:rPr lang="en-CA" baseline="0" dirty="0" err="1" smtClean="0"/>
              <a:t>Hw</a:t>
            </a:r>
            <a:r>
              <a:rPr lang="en-CA" baseline="0" dirty="0" smtClean="0"/>
              <a:t>/</a:t>
            </a:r>
            <a:r>
              <a:rPr lang="en-CA" baseline="0" dirty="0" err="1" smtClean="0"/>
              <a:t>Cw</a:t>
            </a:r>
            <a:r>
              <a:rPr lang="en-CA" baseline="0" dirty="0" smtClean="0"/>
              <a:t> has been adopted in many coastal FSPs.</a:t>
            </a:r>
          </a:p>
          <a:p>
            <a:pPr eaLnBrk="1" hangingPunct="1">
              <a:spcBef>
                <a:spcPct val="0"/>
              </a:spcBef>
            </a:pPr>
            <a:endParaRPr lang="en-CA" baseline="0" dirty="0" smtClean="0"/>
          </a:p>
          <a:p>
            <a:pPr eaLnBrk="1" hangingPunct="1">
              <a:spcBef>
                <a:spcPct val="0"/>
              </a:spcBef>
            </a:pPr>
            <a:r>
              <a:rPr lang="en-CA" baseline="0" dirty="0" smtClean="0"/>
              <a:t>In 2015-16 the SEDRSS standard was calibrated for second growth Douglas-fir type in recognition of the need to for a tool to manage for non-timber resource values (e.g., visual quality objectives, wildlife values e.g., spotted owls) in these stand types. This has been published as Appendix 3 to the </a:t>
            </a:r>
            <a:r>
              <a:rPr lang="en-CA" baseline="0" dirty="0" smtClean="0"/>
              <a:t> </a:t>
            </a:r>
            <a:r>
              <a:rPr lang="en-CA" baseline="0" dirty="0" smtClean="0"/>
              <a:t>SEDRSS framework</a:t>
            </a:r>
          </a:p>
          <a:p>
            <a:pPr eaLnBrk="1" hangingPunct="1">
              <a:spcBef>
                <a:spcPct val="0"/>
              </a:spcBef>
            </a:pPr>
            <a:endParaRPr lang="en-CA" baseline="0" dirty="0" smtClean="0"/>
          </a:p>
          <a:p>
            <a:pPr eaLnBrk="1" hangingPunct="1">
              <a:spcBef>
                <a:spcPct val="0"/>
              </a:spcBef>
            </a:pPr>
            <a:endParaRPr lang="en-CA" baseline="0" dirty="0" smtClean="0"/>
          </a:p>
          <a:p>
            <a:pPr eaLnBrk="1" hangingPunct="1">
              <a:spcBef>
                <a:spcPct val="0"/>
              </a:spcBef>
            </a:pP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a:t>
            </a:fld>
            <a:endParaRPr lang="en-CA"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a:buFont typeface="Arial" pitchFamily="34" charset="0"/>
              <a:buChar char="•"/>
            </a:pPr>
            <a:r>
              <a:rPr lang="en-CA" dirty="0" smtClean="0"/>
              <a:t> Until </a:t>
            </a:r>
            <a:r>
              <a:rPr lang="en-CA" dirty="0" smtClean="0"/>
              <a:t>recently </a:t>
            </a:r>
            <a:r>
              <a:rPr lang="en-CA" dirty="0" smtClean="0"/>
              <a:t>partially cutting on the coast was described under the umbrella of a single tree selection </a:t>
            </a:r>
            <a:r>
              <a:rPr lang="en-CA" dirty="0" err="1" smtClean="0"/>
              <a:t>silvicultural</a:t>
            </a:r>
            <a:r>
              <a:rPr lang="en-CA" dirty="0" smtClean="0"/>
              <a:t> system, often incorrectly since this type of </a:t>
            </a:r>
            <a:r>
              <a:rPr lang="en-CA" dirty="0" err="1" smtClean="0"/>
              <a:t>silvicultural</a:t>
            </a:r>
            <a:r>
              <a:rPr lang="en-CA" dirty="0" smtClean="0"/>
              <a:t> system assumes multiple harvest entries.</a:t>
            </a:r>
          </a:p>
          <a:p>
            <a:pPr>
              <a:buFont typeface="Arial" pitchFamily="34" charset="0"/>
              <a:buChar char="•"/>
            </a:pPr>
            <a:r>
              <a:rPr lang="en-CA" dirty="0" smtClean="0"/>
              <a:t> Most of the partial harvest on the coast has been single entry to meet a resource value objective or constraint that</a:t>
            </a:r>
            <a:r>
              <a:rPr lang="en-CA" baseline="0" dirty="0" smtClean="0"/>
              <a:t> often requires long term</a:t>
            </a:r>
            <a:r>
              <a:rPr lang="en-CA" dirty="0" smtClean="0"/>
              <a:t> retention.</a:t>
            </a:r>
          </a:p>
          <a:p>
            <a:pPr>
              <a:buFont typeface="Arial" pitchFamily="34" charset="0"/>
              <a:buNone/>
            </a:pPr>
            <a:endParaRPr lang="en-CA" dirty="0" smtClean="0"/>
          </a:p>
          <a:p>
            <a:pPr>
              <a:buFont typeface="Arial" pitchFamily="34" charset="0"/>
              <a:buNone/>
            </a:pPr>
            <a:r>
              <a:rPr lang="en-CA" dirty="0" smtClean="0"/>
              <a:t>The most commonly applied stocking standards to partial harvest stands has historically been the multi-layered stocking standards associated with a single tree selection </a:t>
            </a:r>
            <a:r>
              <a:rPr lang="en-CA" dirty="0" err="1" smtClean="0"/>
              <a:t>silvicultural</a:t>
            </a:r>
            <a:r>
              <a:rPr lang="en-CA" dirty="0" smtClean="0"/>
              <a:t> system. The other approach has been even-aged stocking standards with the retention being ignored for stocking purposes.  Neither of these approaches fit </a:t>
            </a:r>
            <a:r>
              <a:rPr lang="en-CA" dirty="0" smtClean="0"/>
              <a:t>well</a:t>
            </a:r>
            <a:r>
              <a:rPr lang="en-CA" baseline="0" dirty="0" smtClean="0"/>
              <a:t> since they do not capture that interactions between </a:t>
            </a:r>
            <a:r>
              <a:rPr lang="en-CA" baseline="0" dirty="0" err="1" smtClean="0"/>
              <a:t>overstory</a:t>
            </a:r>
            <a:r>
              <a:rPr lang="en-CA" baseline="0" dirty="0" smtClean="0"/>
              <a:t> and understory trees, especially when </a:t>
            </a:r>
            <a:r>
              <a:rPr lang="en-CA" baseline="0" dirty="0" err="1" smtClean="0"/>
              <a:t>overstory</a:t>
            </a:r>
            <a:r>
              <a:rPr lang="en-CA" baseline="0" dirty="0" smtClean="0"/>
              <a:t> trees are retained for long periods of time.</a:t>
            </a:r>
            <a:endParaRPr lang="en-CA" dirty="0" smtClean="0"/>
          </a:p>
          <a:p>
            <a:pPr>
              <a:buFont typeface="Arial" pitchFamily="34" charset="0"/>
              <a:buNone/>
            </a:pPr>
            <a:endParaRPr lang="en-CA" dirty="0" smtClean="0"/>
          </a:p>
          <a:p>
            <a:pPr marL="0" marR="0" lvl="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sz="1200" kern="1200" dirty="0" smtClean="0">
                <a:solidFill>
                  <a:schemeClr val="tx1"/>
                </a:solidFill>
                <a:effectLst/>
                <a:latin typeface="+mn-lt"/>
                <a:ea typeface="+mn-ea"/>
                <a:cs typeface="+mn-cs"/>
              </a:rPr>
              <a:t>Until</a:t>
            </a:r>
            <a:r>
              <a:rPr lang="en-US" sz="1200" kern="1200" baseline="0" dirty="0" smtClean="0">
                <a:solidFill>
                  <a:schemeClr val="tx1"/>
                </a:solidFill>
                <a:effectLst/>
                <a:latin typeface="+mn-lt"/>
                <a:ea typeface="+mn-ea"/>
                <a:cs typeface="+mn-cs"/>
              </a:rPr>
              <a:t> the now SEDRSS was only calibrated for old growth </a:t>
            </a:r>
            <a:r>
              <a:rPr lang="en-US" sz="1200" kern="1200" baseline="0" dirty="0" err="1" smtClean="0">
                <a:solidFill>
                  <a:schemeClr val="tx1"/>
                </a:solidFill>
                <a:effectLst/>
                <a:latin typeface="+mn-lt"/>
                <a:ea typeface="+mn-ea"/>
                <a:cs typeface="+mn-cs"/>
              </a:rPr>
              <a:t>Cw</a:t>
            </a:r>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Hw</a:t>
            </a:r>
            <a:r>
              <a:rPr lang="en-US" sz="1200" kern="1200" baseline="0" dirty="0" smtClean="0">
                <a:solidFill>
                  <a:schemeClr val="tx1"/>
                </a:solidFill>
                <a:effectLst/>
                <a:latin typeface="+mn-lt"/>
                <a:ea typeface="+mn-ea"/>
                <a:cs typeface="+mn-cs"/>
              </a:rPr>
              <a:t> stands and was not appropriate for second growth </a:t>
            </a:r>
            <a:r>
              <a:rPr lang="en-US" sz="1200" kern="1200" baseline="0" dirty="0" err="1" smtClean="0">
                <a:solidFill>
                  <a:schemeClr val="tx1"/>
                </a:solidFill>
                <a:effectLst/>
                <a:latin typeface="+mn-lt"/>
                <a:ea typeface="+mn-ea"/>
                <a:cs typeface="+mn-cs"/>
              </a:rPr>
              <a:t>Fd</a:t>
            </a:r>
            <a:r>
              <a:rPr lang="en-US" sz="1200" kern="1200" baseline="0" dirty="0" smtClean="0">
                <a:solidFill>
                  <a:schemeClr val="tx1"/>
                </a:solidFill>
                <a:effectLst/>
                <a:latin typeface="+mn-lt"/>
                <a:ea typeface="+mn-ea"/>
                <a:cs typeface="+mn-cs"/>
              </a:rPr>
              <a:t> or </a:t>
            </a:r>
            <a:r>
              <a:rPr lang="en-US" sz="1200" kern="1200" baseline="0" dirty="0" err="1" smtClean="0">
                <a:solidFill>
                  <a:schemeClr val="tx1"/>
                </a:solidFill>
                <a:effectLst/>
                <a:latin typeface="+mn-lt"/>
                <a:ea typeface="+mn-ea"/>
                <a:cs typeface="+mn-cs"/>
              </a:rPr>
              <a:t>Fd</a:t>
            </a:r>
            <a:r>
              <a:rPr lang="en-US" sz="1200" kern="1200" baseline="0" dirty="0" smtClean="0">
                <a:solidFill>
                  <a:schemeClr val="tx1"/>
                </a:solidFill>
                <a:effectLst/>
                <a:latin typeface="+mn-lt"/>
                <a:ea typeface="+mn-ea"/>
                <a:cs typeface="+mn-cs"/>
              </a:rPr>
              <a:t>/</a:t>
            </a:r>
            <a:r>
              <a:rPr lang="en-US" sz="1200" kern="1200" baseline="0" dirty="0" err="1" smtClean="0">
                <a:solidFill>
                  <a:schemeClr val="tx1"/>
                </a:solidFill>
                <a:effectLst/>
                <a:latin typeface="+mn-lt"/>
                <a:ea typeface="+mn-ea"/>
                <a:cs typeface="+mn-cs"/>
              </a:rPr>
              <a:t>Hw</a:t>
            </a:r>
            <a:r>
              <a:rPr lang="en-US" sz="1200" kern="1200" baseline="0" dirty="0" smtClean="0">
                <a:solidFill>
                  <a:schemeClr val="tx1"/>
                </a:solidFill>
                <a:effectLst/>
                <a:latin typeface="+mn-lt"/>
                <a:ea typeface="+mn-ea"/>
                <a:cs typeface="+mn-cs"/>
              </a:rPr>
              <a:t> stands</a:t>
            </a:r>
            <a:endParaRPr lang="en-CA" sz="1200" kern="1200" dirty="0" smtClean="0">
              <a:solidFill>
                <a:schemeClr val="tx1"/>
              </a:solidFill>
              <a:effectLst/>
              <a:latin typeface="+mn-lt"/>
              <a:ea typeface="+mn-ea"/>
              <a:cs typeface="+mn-cs"/>
            </a:endParaRPr>
          </a:p>
          <a:p>
            <a:pPr>
              <a:buFont typeface="Arial" pitchFamily="34" charset="0"/>
              <a:buNone/>
            </a:pPr>
            <a:endParaRPr lang="en-CA" dirty="0" smtClean="0"/>
          </a:p>
          <a:p>
            <a:endParaRPr lang="en-CA" dirty="0" smtClean="0"/>
          </a:p>
          <a:p>
            <a:pPr eaLnBrk="1" hangingPunct="1">
              <a:spcBef>
                <a:spcPct val="0"/>
              </a:spcBef>
            </a:pPr>
            <a:endParaRPr lang="en-CA" i="0"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5F20CB-A640-4B5D-92E8-9999D0F91F3A}" type="slidenum">
              <a:rPr lang="en-CA" smtClean="0"/>
              <a:pPr fontAlgn="base">
                <a:spcBef>
                  <a:spcPct val="0"/>
                </a:spcBef>
                <a:spcAft>
                  <a:spcPct val="0"/>
                </a:spcAft>
                <a:defRPr/>
              </a:pPr>
              <a:t>2</a:t>
            </a:fld>
            <a:endParaRPr lang="en-CA"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r>
              <a:rPr lang="en-CA" dirty="0" smtClean="0"/>
              <a:t>The stocking standard</a:t>
            </a:r>
            <a:r>
              <a:rPr lang="en-CA" baseline="0" dirty="0" smtClean="0"/>
              <a:t> is the timber linkage between the stand level and forest level management activities.</a:t>
            </a:r>
          </a:p>
          <a:p>
            <a:endParaRPr lang="en-CA" baseline="0" dirty="0" smtClean="0"/>
          </a:p>
          <a:p>
            <a:r>
              <a:rPr lang="en-CA" baseline="0" dirty="0" smtClean="0"/>
              <a:t>The FSP defines the scope and scale (situations or circumstances) as to where a stocking standard will be applied.  </a:t>
            </a:r>
          </a:p>
          <a:p>
            <a:r>
              <a:rPr lang="en-CA" baseline="0" dirty="0" smtClean="0"/>
              <a:t>The standard establishes the reference point from which growth and development of a managed stand can be predicted and modeled.</a:t>
            </a:r>
          </a:p>
          <a:p>
            <a:endParaRPr lang="en-CA" baseline="0" dirty="0" smtClean="0"/>
          </a:p>
          <a:p>
            <a:r>
              <a:rPr lang="en-CA" baseline="0" dirty="0" smtClean="0"/>
              <a:t>When the scope and scale of application and growth and development modeling are combined the practice can be incorporated into the timber supply review process.</a:t>
            </a:r>
            <a:endParaRPr lang="en-CA"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077E06A-FA47-436E-A7E3-FAD6894A73C5}" type="slidenum">
              <a:rPr lang="en-CA" smtClean="0"/>
              <a:pPr fontAlgn="base">
                <a:spcBef>
                  <a:spcPct val="0"/>
                </a:spcBef>
                <a:spcAft>
                  <a:spcPct val="0"/>
                </a:spcAft>
                <a:defRPr/>
              </a:pPr>
              <a:t>3</a:t>
            </a:fld>
            <a:endParaRPr lang="en-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The standard</a:t>
            </a:r>
            <a:r>
              <a:rPr lang="en-CA" baseline="0" dirty="0" smtClean="0"/>
              <a:t> also needs to define acceptable levels of variability and have a reasonable chance of achieving the target stand structural conditions</a:t>
            </a:r>
          </a:p>
          <a:p>
            <a:pPr eaLnBrk="1" hangingPunct="1">
              <a:spcBef>
                <a:spcPct val="0"/>
              </a:spcBef>
            </a:pPr>
            <a:r>
              <a:rPr lang="en-CA" baseline="0" dirty="0" smtClean="0"/>
              <a:t> </a:t>
            </a:r>
          </a:p>
          <a:p>
            <a:pPr eaLnBrk="1" hangingPunct="1">
              <a:spcBef>
                <a:spcPct val="0"/>
              </a:spcBef>
            </a:pPr>
            <a:r>
              <a:rPr lang="en-CA" baseline="0" dirty="0" smtClean="0"/>
              <a:t>Relative shade tolerance of regenerating species is a key component when developing SEDRSS standards for second growth </a:t>
            </a:r>
            <a:r>
              <a:rPr lang="en-CA" baseline="0" dirty="0" err="1" smtClean="0"/>
              <a:t>Fdc</a:t>
            </a:r>
            <a:endParaRPr lang="en-CA" baseline="0" dirty="0" smtClean="0"/>
          </a:p>
          <a:p>
            <a:pPr eaLnBrk="1" hangingPunct="1">
              <a:spcBef>
                <a:spcPct val="0"/>
              </a:spcBef>
            </a:pP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4</a:t>
            </a:fld>
            <a:endParaRPr lang="en-CA"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Char char="•"/>
            </a:pPr>
            <a:r>
              <a:rPr lang="en-CA" dirty="0" smtClean="0"/>
              <a:t> Stands</a:t>
            </a:r>
            <a:r>
              <a:rPr lang="en-CA" baseline="0" dirty="0" smtClean="0"/>
              <a:t> with no regeneration objectives are most often stands subject to intermediate cutting .. Leaving a fully stocked stand</a:t>
            </a:r>
          </a:p>
          <a:p>
            <a:pPr marL="0" marR="0" indent="0" algn="l" defTabSz="914400" rtl="0" eaLnBrk="1" fontAlgn="base" latinLnBrk="0" hangingPunct="1">
              <a:lnSpc>
                <a:spcPct val="100000"/>
              </a:lnSpc>
              <a:spcBef>
                <a:spcPct val="0"/>
              </a:spcBef>
              <a:spcAft>
                <a:spcPct val="0"/>
              </a:spcAft>
              <a:buClrTx/>
              <a:buSzTx/>
              <a:buFont typeface="Arial" pitchFamily="34" charset="0"/>
              <a:buChar char="•"/>
              <a:tabLst/>
              <a:defRPr/>
            </a:pPr>
            <a:r>
              <a:rPr lang="en-CA" baseline="0" dirty="0" smtClean="0"/>
              <a:t> It </a:t>
            </a:r>
            <a:r>
              <a:rPr lang="en-CA" baseline="0" dirty="0" smtClean="0"/>
              <a:t>is not appropriate for other subzones within the CWH where </a:t>
            </a:r>
            <a:r>
              <a:rPr lang="en-CA" baseline="0" dirty="0" err="1" smtClean="0"/>
              <a:t>Fd</a:t>
            </a:r>
            <a:r>
              <a:rPr lang="en-CA" baseline="0" dirty="0" smtClean="0"/>
              <a:t> may grow. For IDF transition zones it is recommended to use interior DFP tables</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Char char="•"/>
            </a:pPr>
            <a:endParaRPr lang="en-CA" baseline="0" dirty="0" smtClean="0"/>
          </a:p>
          <a:p>
            <a:pPr eaLnBrk="1" hangingPunct="1">
              <a:spcBef>
                <a:spcPct val="0"/>
              </a:spcBef>
              <a:buFont typeface="Arial" pitchFamily="34" charset="0"/>
              <a:buChar char="•"/>
            </a:pPr>
            <a:r>
              <a:rPr lang="en-CA" baseline="0" dirty="0" smtClean="0"/>
              <a:t>It is important to note that shade tolerance of </a:t>
            </a:r>
            <a:r>
              <a:rPr lang="en-CA" baseline="0" dirty="0" err="1" smtClean="0"/>
              <a:t>Fdc</a:t>
            </a:r>
            <a:r>
              <a:rPr lang="en-CA" baseline="0" dirty="0" smtClean="0"/>
              <a:t> decreases with more northerly latitudes and increased precipitation.  </a:t>
            </a:r>
            <a:r>
              <a:rPr lang="en-CA" baseline="0" dirty="0" err="1" smtClean="0"/>
              <a:t>Fdc</a:t>
            </a:r>
            <a:r>
              <a:rPr lang="en-CA" baseline="0" dirty="0" smtClean="0"/>
              <a:t> is a light demanding species and demonstrates lower growth rates underneath retained trees. </a:t>
            </a:r>
          </a:p>
          <a:p>
            <a:pPr eaLnBrk="1" hangingPunct="1">
              <a:spcBef>
                <a:spcPct val="0"/>
              </a:spcBef>
              <a:buFont typeface="Arial" pitchFamily="34" charset="0"/>
              <a:buChar char="•"/>
            </a:pPr>
            <a:r>
              <a:rPr lang="en-CA" baseline="0" dirty="0" smtClean="0"/>
              <a:t> While </a:t>
            </a:r>
            <a:r>
              <a:rPr lang="en-CA" baseline="0" dirty="0" err="1" smtClean="0"/>
              <a:t>Fdc</a:t>
            </a:r>
            <a:r>
              <a:rPr lang="en-CA" baseline="0" dirty="0" smtClean="0"/>
              <a:t> is somewhat shade tolerant in the drier CDF it is very shade intolerant in the wetter CWH vm1/2</a:t>
            </a:r>
          </a:p>
          <a:p>
            <a:pPr eaLnBrk="1" hangingPunct="1">
              <a:spcBef>
                <a:spcPct val="0"/>
              </a:spcBef>
              <a:buFont typeface="Arial" pitchFamily="34" charset="0"/>
              <a:buChar char="•"/>
            </a:pPr>
            <a:r>
              <a:rPr lang="en-CA" baseline="0" dirty="0" smtClean="0"/>
              <a:t> Research has shown that growth losses for </a:t>
            </a:r>
            <a:r>
              <a:rPr lang="en-CA" baseline="0" dirty="0" err="1" smtClean="0"/>
              <a:t>Fdc</a:t>
            </a:r>
            <a:r>
              <a:rPr lang="en-CA" baseline="0" dirty="0" smtClean="0"/>
              <a:t> increase rapidly where dispersed retention exceeds 4-6 m2 per ha</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5</a:t>
            </a:fld>
            <a:endParaRPr lang="en-CA"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r>
              <a:rPr lang="en-CA" dirty="0" smtClean="0"/>
              <a:t>Moderate</a:t>
            </a:r>
            <a:r>
              <a:rPr lang="en-CA" baseline="0" dirty="0" smtClean="0"/>
              <a:t> retention</a:t>
            </a:r>
          </a:p>
          <a:p>
            <a:pPr eaLnBrk="1" hangingPunct="1">
              <a:spcBef>
                <a:spcPct val="0"/>
              </a:spcBef>
              <a:buFont typeface="Arial" pitchFamily="34" charset="0"/>
              <a:buChar char="•"/>
            </a:pPr>
            <a:r>
              <a:rPr lang="en-CA" baseline="0" dirty="0" smtClean="0"/>
              <a:t> Retention is long term usually left as a combination of dispersed and aggregates often with patchy non uniform distribution.</a:t>
            </a:r>
          </a:p>
          <a:p>
            <a:pPr eaLnBrk="1" hangingPunct="1">
              <a:spcBef>
                <a:spcPct val="0"/>
              </a:spcBef>
              <a:buFont typeface="Arial" pitchFamily="34" charset="0"/>
              <a:buChar char="•"/>
            </a:pPr>
            <a:r>
              <a:rPr lang="en-CA" baseline="0" dirty="0" smtClean="0"/>
              <a:t> Mitigation of species shift and maintenance of future stand value occurs through planting of preferred species within gaps, and maintaining component of good quality preferred species in </a:t>
            </a:r>
            <a:r>
              <a:rPr lang="en-CA" baseline="0" dirty="0" err="1" smtClean="0"/>
              <a:t>overstory</a:t>
            </a:r>
            <a:endParaRPr lang="en-CA" baseline="0" dirty="0" smtClean="0"/>
          </a:p>
          <a:p>
            <a:pPr eaLnBrk="1" hangingPunct="1">
              <a:spcBef>
                <a:spcPct val="0"/>
              </a:spcBef>
              <a:buFont typeface="Arial" pitchFamily="34" charset="0"/>
              <a:buChar char="•"/>
            </a:pPr>
            <a:r>
              <a:rPr lang="en-CA" baseline="0" dirty="0" smtClean="0"/>
              <a:t> </a:t>
            </a:r>
            <a:r>
              <a:rPr lang="en-CA" baseline="0" dirty="0" err="1" smtClean="0"/>
              <a:t>Fdc</a:t>
            </a:r>
            <a:r>
              <a:rPr lang="en-CA" baseline="0" dirty="0" smtClean="0"/>
              <a:t> considered ecologically suitable for regeneration  in areas with  &lt; 10 m2/ha residual basal area, </a:t>
            </a:r>
          </a:p>
          <a:p>
            <a:pPr eaLnBrk="1" hangingPunct="1">
              <a:spcBef>
                <a:spcPct val="0"/>
              </a:spcBef>
              <a:buFont typeface="Arial" pitchFamily="34" charset="0"/>
              <a:buChar char="•"/>
            </a:pPr>
            <a:r>
              <a:rPr lang="en-CA" baseline="0" dirty="0" smtClean="0"/>
              <a:t> Retention of trees in a dispersed pattern will have a greater negative effect on </a:t>
            </a:r>
            <a:r>
              <a:rPr lang="en-CA" baseline="0" dirty="0" err="1" smtClean="0"/>
              <a:t>Fdc</a:t>
            </a:r>
            <a:r>
              <a:rPr lang="en-CA" baseline="0" dirty="0" smtClean="0"/>
              <a:t> regeneration growth than retention in an aggregate pattern</a:t>
            </a:r>
          </a:p>
          <a:p>
            <a:pPr eaLnBrk="1" hangingPunct="1">
              <a:spcBef>
                <a:spcPct val="0"/>
              </a:spcBef>
              <a:buFont typeface="Arial" pitchFamily="34" charset="0"/>
              <a:buNone/>
            </a:pPr>
            <a:r>
              <a:rPr lang="en-CA" baseline="0" dirty="0" err="1" smtClean="0"/>
              <a:t>etc</a:t>
            </a:r>
            <a:r>
              <a:rPr lang="en-CA" baseline="0" dirty="0" smtClean="0"/>
              <a:t>)</a:t>
            </a:r>
          </a:p>
          <a:p>
            <a:pPr eaLnBrk="1" hangingPunct="1">
              <a:spcBef>
                <a:spcPct val="0"/>
              </a:spcBef>
              <a:buFont typeface="Arial" pitchFamily="34" charset="0"/>
              <a:buChar char="•"/>
            </a:pPr>
            <a:r>
              <a:rPr lang="en-CA" baseline="0" dirty="0" smtClean="0"/>
              <a:t> Future yield comprised of some combination of regeneration and existing residuals.</a:t>
            </a:r>
          </a:p>
          <a:p>
            <a:pPr eaLnBrk="1" hangingPunct="1">
              <a:spcBef>
                <a:spcPct val="0"/>
              </a:spcBef>
              <a:buFont typeface="Arial" pitchFamily="34" charset="0"/>
              <a:buChar char="•"/>
            </a:pPr>
            <a:r>
              <a:rPr lang="en-CA" baseline="0" dirty="0" smtClean="0"/>
              <a:t> To promote </a:t>
            </a:r>
            <a:r>
              <a:rPr lang="en-CA" baseline="0" dirty="0" err="1" smtClean="0"/>
              <a:t>Fdc</a:t>
            </a:r>
            <a:r>
              <a:rPr lang="en-CA" baseline="0" dirty="0" smtClean="0"/>
              <a:t> regeneration the standard works best where some gaps &gt; 0.25 ha are created to provide a better regeneration environment.</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6</a:t>
            </a:fld>
            <a:endParaRPr lang="en-CA"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r>
              <a:rPr lang="en-CA" dirty="0" smtClean="0"/>
              <a:t>Moderate</a:t>
            </a:r>
            <a:r>
              <a:rPr lang="en-CA" baseline="0" dirty="0" smtClean="0"/>
              <a:t> retention</a:t>
            </a:r>
          </a:p>
          <a:p>
            <a:pPr marL="0" marR="0" indent="0" algn="l" defTabSz="914400" rtl="0" eaLnBrk="1" fontAlgn="base" latinLnBrk="0" hangingPunct="1">
              <a:lnSpc>
                <a:spcPct val="100000"/>
              </a:lnSpc>
              <a:spcBef>
                <a:spcPct val="0"/>
              </a:spcBef>
              <a:spcAft>
                <a:spcPct val="0"/>
              </a:spcAft>
              <a:buClrTx/>
              <a:buSzTx/>
              <a:buFont typeface="Arial" pitchFamily="34" charset="0"/>
              <a:buChar char="•"/>
              <a:tabLst/>
              <a:defRPr/>
            </a:pPr>
            <a:r>
              <a:rPr lang="en-CA" baseline="0" dirty="0" smtClean="0"/>
              <a:t> Retention is long term usually left as a combination of dispersed and aggregates often with patchy non uniform distribution. Focus for retention trees should be on those needed to achieve the non timber resource vales(e.g., visually sensitive areas, cultural areas, sensitive terrain, wildlife management objectives </a:t>
            </a:r>
            <a:r>
              <a:rPr lang="en-CA" baseline="0" dirty="0" err="1" smtClean="0"/>
              <a:t>etc</a:t>
            </a:r>
            <a:r>
              <a:rPr lang="en-CA" baseline="0" dirty="0" smtClean="0"/>
              <a:t>)</a:t>
            </a:r>
          </a:p>
          <a:p>
            <a:pPr eaLnBrk="1" hangingPunct="1">
              <a:spcBef>
                <a:spcPct val="0"/>
              </a:spcBef>
              <a:buFont typeface="Arial" pitchFamily="34" charset="0"/>
              <a:buChar char="•"/>
            </a:pPr>
            <a:r>
              <a:rPr lang="en-CA" baseline="0" dirty="0" smtClean="0"/>
              <a:t> </a:t>
            </a:r>
            <a:r>
              <a:rPr lang="en-CA" baseline="0" dirty="0" err="1" smtClean="0"/>
              <a:t>Fdc</a:t>
            </a:r>
            <a:r>
              <a:rPr lang="en-CA" baseline="0" dirty="0" smtClean="0"/>
              <a:t> considered marginally ecologically suitable for regeneration in areas with between 10 and 16 m2 per ha (maximum 200 well spaced or Free growing </a:t>
            </a:r>
            <a:r>
              <a:rPr lang="en-CA" baseline="0" dirty="0" err="1" smtClean="0"/>
              <a:t>sph</a:t>
            </a:r>
            <a:r>
              <a:rPr lang="en-CA" baseline="0" dirty="0" smtClean="0"/>
              <a:t>). (Generally not suitable on N aspects unless no residual trees within 2 tree lengths)</a:t>
            </a:r>
            <a:endParaRPr lang="en-CA" baseline="0" dirty="0" smtClean="0"/>
          </a:p>
          <a:p>
            <a:pPr eaLnBrk="1" hangingPunct="1">
              <a:spcBef>
                <a:spcPct val="0"/>
              </a:spcBef>
              <a:buFont typeface="Arial" pitchFamily="34" charset="0"/>
              <a:buChar char="•"/>
            </a:pPr>
            <a:r>
              <a:rPr lang="en-CA" baseline="0" dirty="0" smtClean="0"/>
              <a:t> </a:t>
            </a:r>
            <a:r>
              <a:rPr lang="en-CA" baseline="0" dirty="0" err="1" smtClean="0"/>
              <a:t>Cw</a:t>
            </a:r>
            <a:r>
              <a:rPr lang="en-CA" baseline="0" dirty="0" smtClean="0"/>
              <a:t> also considered marginally ecologically suitable with retention levels &gt; 10 m2 per ha (maximum 200 well spaced or free growing stems per ha)</a:t>
            </a:r>
          </a:p>
          <a:p>
            <a:pPr eaLnBrk="1" hangingPunct="1">
              <a:spcBef>
                <a:spcPct val="0"/>
              </a:spcBef>
              <a:buFont typeface="Arial" pitchFamily="34" charset="0"/>
              <a:buChar char="•"/>
            </a:pPr>
            <a:r>
              <a:rPr lang="en-CA" baseline="0" dirty="0" smtClean="0"/>
              <a:t> </a:t>
            </a:r>
            <a:r>
              <a:rPr lang="en-CA" baseline="0" dirty="0" err="1" smtClean="0"/>
              <a:t>Fdc</a:t>
            </a:r>
            <a:r>
              <a:rPr lang="en-CA" baseline="0" dirty="0" smtClean="0"/>
              <a:t> plus a combination of more shade tolerant species (dependent upon BEC and site series) will need to be managed for in the regeneration layer</a:t>
            </a:r>
          </a:p>
          <a:p>
            <a:pPr eaLnBrk="1" hangingPunct="1">
              <a:spcBef>
                <a:spcPct val="0"/>
              </a:spcBef>
              <a:buFont typeface="Arial" pitchFamily="34" charset="0"/>
              <a:buChar char="•"/>
            </a:pPr>
            <a:r>
              <a:rPr lang="en-CA" baseline="0" dirty="0" smtClean="0"/>
              <a:t> Retention of trees in a dispersed pattern will have a greater negative effect on </a:t>
            </a:r>
            <a:r>
              <a:rPr lang="en-CA" baseline="0" dirty="0" err="1" smtClean="0"/>
              <a:t>Fdc</a:t>
            </a:r>
            <a:r>
              <a:rPr lang="en-CA" baseline="0" dirty="0" smtClean="0"/>
              <a:t> regeneration growth than retention in an aggregate pattern</a:t>
            </a:r>
          </a:p>
          <a:p>
            <a:pPr marL="0" marR="0" indent="0" algn="l" defTabSz="914400" rtl="0" eaLnBrk="1" fontAlgn="base" latinLnBrk="0" hangingPunct="1">
              <a:lnSpc>
                <a:spcPct val="100000"/>
              </a:lnSpc>
              <a:spcBef>
                <a:spcPct val="0"/>
              </a:spcBef>
              <a:spcAft>
                <a:spcPct val="0"/>
              </a:spcAft>
              <a:buClrTx/>
              <a:buSzTx/>
              <a:buFont typeface="Arial" pitchFamily="34" charset="0"/>
              <a:buChar char="•"/>
              <a:tabLst/>
              <a:defRPr/>
            </a:pPr>
            <a:r>
              <a:rPr lang="en-CA" baseline="0" dirty="0" smtClean="0"/>
              <a:t> Consideration shape, size and spatial orientation of aggregate retention patches to maximize the contribution of </a:t>
            </a:r>
            <a:r>
              <a:rPr lang="en-CA" baseline="0" dirty="0" err="1" smtClean="0"/>
              <a:t>Fdc</a:t>
            </a:r>
            <a:r>
              <a:rPr lang="en-CA" baseline="0" dirty="0" smtClean="0"/>
              <a:t> in the regeneration layer</a:t>
            </a:r>
          </a:p>
          <a:p>
            <a:pPr marL="0" marR="0" indent="0" algn="l" defTabSz="914400" rtl="0" eaLnBrk="1" fontAlgn="base" latinLnBrk="0" hangingPunct="1">
              <a:lnSpc>
                <a:spcPct val="100000"/>
              </a:lnSpc>
              <a:spcBef>
                <a:spcPct val="0"/>
              </a:spcBef>
              <a:spcAft>
                <a:spcPct val="0"/>
              </a:spcAft>
              <a:buClrTx/>
              <a:buSzTx/>
              <a:buFont typeface="Arial" pitchFamily="34" charset="0"/>
              <a:buChar char="•"/>
              <a:tabLst/>
              <a:defRPr/>
            </a:pPr>
            <a:r>
              <a:rPr lang="en-CA" baseline="0" dirty="0" smtClean="0"/>
              <a:t> Higher levels of retention often result in higher levels of </a:t>
            </a:r>
            <a:r>
              <a:rPr lang="en-CA" baseline="0" dirty="0" err="1" smtClean="0"/>
              <a:t>Hw</a:t>
            </a:r>
            <a:r>
              <a:rPr lang="en-CA" baseline="0" dirty="0" smtClean="0"/>
              <a:t> natural ingress, which has a competitive advantage over </a:t>
            </a:r>
            <a:r>
              <a:rPr lang="en-CA" baseline="0" dirty="0" err="1" smtClean="0"/>
              <a:t>Fdc</a:t>
            </a:r>
            <a:r>
              <a:rPr lang="en-CA" baseline="0" dirty="0" smtClean="0"/>
              <a:t> in the lower light regeneration environment</a:t>
            </a:r>
          </a:p>
          <a:p>
            <a:pPr eaLnBrk="1" hangingPunct="1">
              <a:spcBef>
                <a:spcPct val="0"/>
              </a:spcBef>
              <a:buFont typeface="Arial" pitchFamily="34" charset="0"/>
              <a:buChar char="•"/>
            </a:pPr>
            <a:endParaRPr lang="en-CA" baseline="0" dirty="0" smtClean="0"/>
          </a:p>
          <a:p>
            <a:pPr eaLnBrk="1" hangingPunct="1">
              <a:spcBef>
                <a:spcPct val="0"/>
              </a:spcBef>
              <a:buFont typeface="Arial" pitchFamily="34" charset="0"/>
              <a:buChar char="•"/>
            </a:pPr>
            <a:endParaRPr lang="en-CA" baseline="0" dirty="0" smtClean="0"/>
          </a:p>
          <a:p>
            <a:pPr eaLnBrk="1" hangingPunct="1">
              <a:spcBef>
                <a:spcPct val="0"/>
              </a:spcBef>
              <a:buFont typeface="Arial" pitchFamily="34" charset="0"/>
              <a:buNone/>
            </a:pPr>
            <a:r>
              <a:rPr lang="en-CA" baseline="0" dirty="0" smtClean="0"/>
              <a:t> dispersed retention &gt; 16 m2 per ha</a:t>
            </a:r>
          </a:p>
          <a:p>
            <a:pPr marL="171450" indent="-171450" eaLnBrk="1" hangingPunct="1">
              <a:spcBef>
                <a:spcPct val="0"/>
              </a:spcBef>
              <a:buFont typeface="Arial" pitchFamily="34" charset="0"/>
              <a:buChar char="•"/>
            </a:pPr>
            <a:r>
              <a:rPr lang="en-CA" baseline="0" dirty="0" smtClean="0"/>
              <a:t>will result in a species shift in the regeneration layer with more shade tolerant species being managed for.  </a:t>
            </a:r>
            <a:r>
              <a:rPr lang="en-CA" baseline="0" dirty="0" err="1" smtClean="0"/>
              <a:t>Cw</a:t>
            </a:r>
            <a:r>
              <a:rPr lang="en-CA" baseline="0" dirty="0" smtClean="0"/>
              <a:t> considered only marginally ecologically suitable in second growth </a:t>
            </a:r>
            <a:r>
              <a:rPr lang="en-CA" baseline="0" dirty="0" err="1" smtClean="0"/>
              <a:t>Fd</a:t>
            </a:r>
            <a:r>
              <a:rPr lang="en-CA" baseline="0" dirty="0" smtClean="0"/>
              <a:t> stands with retention levels between 10 and 23 m2 per ha</a:t>
            </a:r>
          </a:p>
          <a:p>
            <a:pPr marL="171450" indent="-171450" eaLnBrk="1" hangingPunct="1">
              <a:spcBef>
                <a:spcPct val="0"/>
              </a:spcBef>
              <a:buFont typeface="Arial" pitchFamily="34" charset="0"/>
              <a:buChar char="•"/>
            </a:pPr>
            <a:r>
              <a:rPr lang="en-CA" baseline="0" dirty="0" smtClean="0"/>
              <a:t>Expect productivity loss and perhaps value loss when regenerating more shade tolerant species</a:t>
            </a:r>
          </a:p>
          <a:p>
            <a:pPr marL="171450" indent="-171450" eaLnBrk="1" hangingPunct="1">
              <a:spcBef>
                <a:spcPct val="0"/>
              </a:spcBef>
              <a:buFont typeface="Arial" pitchFamily="34" charset="0"/>
              <a:buChar char="•"/>
            </a:pPr>
            <a:r>
              <a:rPr lang="en-CA" baseline="0" dirty="0" smtClean="0"/>
              <a:t>Future value maintained by leaving a component of good and fair quality residuals representative of the species profile.</a:t>
            </a:r>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7</a:t>
            </a:fld>
            <a:endParaRPr lang="en-CA"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r>
              <a:rPr lang="en-CA" dirty="0" smtClean="0"/>
              <a:t>High retention harvesting</a:t>
            </a:r>
            <a:r>
              <a:rPr lang="en-CA" baseline="0" dirty="0" smtClean="0"/>
              <a:t> such as intermediate cutting or commercial thinning is exempt from a free growing obligation.  There is no expectation for regeneration from this practice, (i.e., there is reasonable site occupancy remaining post harvest).  The CRIT SWG defined this site occupancy of being &gt; 40m2 RBA per ha with reasonable distribution (limited or no openings &gt; 0.1ha)</a:t>
            </a:r>
          </a:p>
          <a:p>
            <a:pPr eaLnBrk="1" hangingPunct="1">
              <a:spcBef>
                <a:spcPct val="0"/>
              </a:spcBef>
              <a:buFont typeface="Arial" pitchFamily="34" charset="0"/>
              <a:buNone/>
            </a:pPr>
            <a:r>
              <a:rPr lang="en-CA" baseline="0" dirty="0" smtClean="0"/>
              <a:t>Often applied in areas with adjacency constraints where the requirements outlined in FPPR s 65 (2) and  (3) have not been met, or areas with very restrictive VQOs (e.g. Preservation)</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None/>
            </a:pPr>
            <a:r>
              <a:rPr lang="en-CA" sz="1200" dirty="0" smtClean="0"/>
              <a:t>these areas are exempt from free growing obligations as per FPPR 44 (3) (h) and (</a:t>
            </a:r>
            <a:r>
              <a:rPr lang="en-CA" sz="1200" dirty="0" err="1" smtClean="0"/>
              <a:t>i</a:t>
            </a:r>
            <a:r>
              <a:rPr lang="en-CA" sz="1200" dirty="0" smtClean="0"/>
              <a:t>)</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8</a:t>
            </a:fld>
            <a:endParaRPr lang="en-CA"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r>
              <a:rPr lang="en-CA" dirty="0" smtClean="0"/>
              <a:t>If one</a:t>
            </a:r>
            <a:r>
              <a:rPr lang="en-CA" baseline="0" dirty="0" smtClean="0"/>
              <a:t> of the these two criteria apply then a SEDRSS standard is more appropriate than an even-aged standard</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None/>
            </a:pPr>
            <a:r>
              <a:rPr lang="en-CA" baseline="0" dirty="0" smtClean="0"/>
              <a:t>Even aged stocking standards may be appropriate for second growth </a:t>
            </a:r>
            <a:r>
              <a:rPr lang="en-CA" baseline="0" dirty="0" err="1" smtClean="0"/>
              <a:t>Fd</a:t>
            </a:r>
            <a:r>
              <a:rPr lang="en-CA" baseline="0" dirty="0" smtClean="0"/>
              <a:t> stands with aggregate retention if:</a:t>
            </a:r>
          </a:p>
          <a:p>
            <a:pPr marL="171450" indent="-171450" eaLnBrk="1" hangingPunct="1">
              <a:spcBef>
                <a:spcPct val="0"/>
              </a:spcBef>
              <a:buFont typeface="Arial" pitchFamily="34" charset="0"/>
              <a:buChar char="•"/>
            </a:pPr>
            <a:r>
              <a:rPr lang="en-CA" baseline="0" dirty="0" smtClean="0"/>
              <a:t>Retention patches &gt; 2 tree lengths apart, &lt; 20 meters wide and &lt;  150 metes long</a:t>
            </a:r>
          </a:p>
          <a:p>
            <a:pPr marL="171450" indent="-171450" eaLnBrk="1" hangingPunct="1">
              <a:spcBef>
                <a:spcPct val="0"/>
              </a:spcBef>
              <a:buFont typeface="Arial" pitchFamily="34" charset="0"/>
              <a:buChar char="•"/>
            </a:pPr>
            <a:r>
              <a:rPr lang="en-CA" baseline="0" dirty="0" smtClean="0"/>
              <a:t>Retention patches are orientated  north south</a:t>
            </a:r>
          </a:p>
          <a:p>
            <a:pPr marL="171450" indent="-171450" eaLnBrk="1" hangingPunct="1">
              <a:spcBef>
                <a:spcPct val="0"/>
              </a:spcBef>
              <a:buFont typeface="Arial" pitchFamily="34" charset="0"/>
              <a:buChar char="•"/>
            </a:pPr>
            <a:r>
              <a:rPr lang="en-CA" baseline="0" dirty="0" smtClean="0"/>
              <a:t>Retention patches are between 0.1 and 0.25 ha in size and targeted towards the external boundary rather than isolated within the internal boundaries</a:t>
            </a:r>
          </a:p>
          <a:p>
            <a:pPr marL="171450" indent="-171450" eaLnBrk="1" hangingPunct="1">
              <a:spcBef>
                <a:spcPct val="0"/>
              </a:spcBef>
              <a:buFont typeface="Arial" pitchFamily="34" charset="0"/>
              <a:buChar char="•"/>
            </a:pPr>
            <a:endParaRPr lang="en-CA" baseline="0" dirty="0" smtClean="0"/>
          </a:p>
          <a:p>
            <a:pPr marL="0" indent="0" eaLnBrk="1" hangingPunct="1">
              <a:spcBef>
                <a:spcPct val="0"/>
              </a:spcBef>
              <a:buFont typeface="Arial" pitchFamily="34" charset="0"/>
              <a:buNone/>
            </a:pPr>
            <a:r>
              <a:rPr lang="en-CA" baseline="0" dirty="0" smtClean="0"/>
              <a:t>Picture highlights the relative difference in </a:t>
            </a:r>
            <a:r>
              <a:rPr lang="en-CA" baseline="0" dirty="0" err="1" smtClean="0"/>
              <a:t>Fdc</a:t>
            </a:r>
            <a:r>
              <a:rPr lang="en-CA" baseline="0" dirty="0" smtClean="0"/>
              <a:t> height growth associated with a North or south aspect adjacent to retention</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9</a:t>
            </a:fld>
            <a:endParaRPr lang="en-CA"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DFP recognizes two components an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overstorey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(&gt; 12.5 cm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dbh</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and an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understorey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(&lt; 12.5 cm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dbh</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p>
          <a:p>
            <a:pPr marL="232943"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DFP focuses on the future yield from the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understorey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p>
          <a:p>
            <a:pPr marL="0"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TASS was used to relate future yield to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understorey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density.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Fdc</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overstory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was modeled with a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Fdc</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Cw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Hw</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understory</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Without a residual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overstorey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as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understorey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density increases, future yield increases rapidly and then levels off.</a:t>
            </a:r>
          </a:p>
          <a:p>
            <a:pPr marL="232943"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With increased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overstorey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retention, </a:t>
            </a:r>
            <a:r>
              <a:rPr kumimoji="0" lang="en-US" sz="1200" b="0" i="0" u="none" strike="noStrike" kern="1200" cap="none" spc="0" normalizeH="0" baseline="0" noProof="0" dirty="0" err="1" smtClean="0">
                <a:ln>
                  <a:noFill/>
                </a:ln>
                <a:solidFill>
                  <a:prstClr val="black"/>
                </a:solidFill>
                <a:effectLst/>
                <a:uLnTx/>
                <a:uFillTx/>
                <a:latin typeface="+mn-lt"/>
                <a:ea typeface="+mn-ea"/>
                <a:cs typeface="+mn-cs"/>
              </a:rPr>
              <a:t>understorey</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 yield decreases</a:t>
            </a:r>
          </a:p>
          <a:p>
            <a:pPr marL="0" marR="0" lvl="0" indent="-232943"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DFP ranges from a value of 0 to a value of 1.  A DFP of 0 indicates the stand is fully stocked (i.e., no additional space to add stocking).  A DFP value of 1 indicates there is no stocking and there 100 % deviation from potential </a:t>
            </a:r>
          </a:p>
          <a:p>
            <a:pPr eaLnBrk="1" hangingPunct="1">
              <a:spcBef>
                <a:spcPct val="0"/>
              </a:spcBef>
              <a:buFont typeface="Arial" pitchFamily="34" charset="0"/>
              <a:buNone/>
            </a:pPr>
            <a:endParaRPr lang="en-CA" dirty="0" smtClean="0"/>
          </a:p>
          <a:p>
            <a:pPr eaLnBrk="1" hangingPunct="1">
              <a:spcBef>
                <a:spcPct val="0"/>
              </a:spcBef>
              <a:buFont typeface="Arial" pitchFamily="34" charset="0"/>
              <a:buNone/>
            </a:pPr>
            <a:r>
              <a:rPr lang="en-CA" dirty="0" smtClean="0"/>
              <a:t>DFP</a:t>
            </a:r>
            <a:r>
              <a:rPr lang="en-CA" baseline="0" dirty="0" smtClean="0"/>
              <a:t> table shows that the relative break points where </a:t>
            </a:r>
            <a:r>
              <a:rPr lang="en-CA" baseline="0" dirty="0" err="1" smtClean="0"/>
              <a:t>Fdc</a:t>
            </a:r>
            <a:r>
              <a:rPr lang="en-CA" baseline="0" dirty="0" smtClean="0"/>
              <a:t> growth is reduced. At levels of dispersed retention &gt; 16 m2 </a:t>
            </a:r>
            <a:r>
              <a:rPr lang="en-CA" baseline="0" dirty="0" err="1" smtClean="0"/>
              <a:t>Fd</a:t>
            </a:r>
            <a:r>
              <a:rPr lang="en-CA" baseline="0" dirty="0" smtClean="0"/>
              <a:t> reliability of a crop tree is in question and </a:t>
            </a:r>
            <a:r>
              <a:rPr lang="en-CA" baseline="0" dirty="0" err="1" smtClean="0"/>
              <a:t>Fdc</a:t>
            </a:r>
            <a:r>
              <a:rPr lang="en-CA" baseline="0" dirty="0" smtClean="0"/>
              <a:t> is not considered suitable for regeneration.   The more shade tolerant </a:t>
            </a:r>
            <a:r>
              <a:rPr lang="en-CA" baseline="0" dirty="0" err="1" smtClean="0"/>
              <a:t>Hw</a:t>
            </a:r>
            <a:r>
              <a:rPr lang="en-CA" baseline="0" dirty="0" smtClean="0"/>
              <a:t> regeneration ingress begins to significantly compete with planted </a:t>
            </a:r>
            <a:r>
              <a:rPr lang="en-CA" baseline="0" dirty="0" err="1" smtClean="0"/>
              <a:t>Fdc</a:t>
            </a:r>
            <a:r>
              <a:rPr lang="en-CA" baseline="0" dirty="0" smtClean="0"/>
              <a:t> at levels of dispersed retention &gt; 10 m2 per ha</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10</a:t>
            </a:fld>
            <a:endParaRPr lang="en-CA"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spcBef>
                <a:spcPct val="0"/>
              </a:spcBef>
            </a:pPr>
            <a:endParaRPr lang="en-CA" baseline="0" dirty="0" smtClean="0"/>
          </a:p>
          <a:p>
            <a:pPr marL="232943" indent="-232943" eaLnBrk="1" hangingPunct="1">
              <a:spcBef>
                <a:spcPct val="0"/>
              </a:spcBef>
            </a:pPr>
            <a:r>
              <a:rPr lang="en-CA" baseline="0" dirty="0" smtClean="0"/>
              <a:t>	For second growth stands  an </a:t>
            </a:r>
            <a:r>
              <a:rPr lang="en-CA" baseline="0" dirty="0" err="1" smtClean="0"/>
              <a:t>overstory</a:t>
            </a:r>
            <a:r>
              <a:rPr lang="en-CA" baseline="0" dirty="0" smtClean="0"/>
              <a:t> crop should have a minimum 30 % continuous live crown</a:t>
            </a:r>
          </a:p>
          <a:p>
            <a:pPr algn="just" eaLnBrk="1" hangingPunct="1">
              <a:spcBef>
                <a:spcPct val="0"/>
              </a:spcBef>
            </a:pPr>
            <a:endParaRPr lang="en-CA" baseline="0"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11</a:t>
            </a:fld>
            <a:endParaRPr lang="en-CA"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spcBef>
                <a:spcPct val="0"/>
              </a:spcBef>
            </a:pPr>
            <a:endParaRPr lang="en-CA" baseline="0" dirty="0" smtClean="0"/>
          </a:p>
          <a:p>
            <a:pPr marL="232943" indent="-232943" eaLnBrk="1" hangingPunct="1">
              <a:spcBef>
                <a:spcPct val="0"/>
              </a:spcBef>
            </a:pPr>
            <a:r>
              <a:rPr lang="en-CA" baseline="0" dirty="0" smtClean="0"/>
              <a:t>	</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12</a:t>
            </a:fld>
            <a:endParaRPr lang="en-CA"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dirty="0" smtClean="0"/>
              <a:t>Criteria</a:t>
            </a:r>
            <a:r>
              <a:rPr lang="en-CA" baseline="0" dirty="0" smtClean="0"/>
              <a:t> for regeneration are found in section 21 of FS660 (</a:t>
            </a:r>
            <a:r>
              <a:rPr lang="en-CA" baseline="0" dirty="0" err="1" smtClean="0"/>
              <a:t>silviculture</a:t>
            </a:r>
            <a:r>
              <a:rPr lang="en-CA" baseline="0" dirty="0" smtClean="0"/>
              <a:t> survey reference card)</a:t>
            </a:r>
          </a:p>
          <a:p>
            <a:pPr eaLnBrk="1" hangingPunct="1">
              <a:spcBef>
                <a:spcPct val="0"/>
              </a:spcBef>
            </a:pPr>
            <a:endParaRPr lang="en-CA" baseline="0" dirty="0" smtClean="0"/>
          </a:p>
          <a:p>
            <a:pPr eaLnBrk="1" hangingPunct="1">
              <a:spcBef>
                <a:spcPct val="0"/>
              </a:spcBef>
            </a:pPr>
            <a:r>
              <a:rPr lang="en-CA" dirty="0" smtClean="0"/>
              <a:t>The </a:t>
            </a:r>
            <a:r>
              <a:rPr lang="en-CA" dirty="0" err="1" smtClean="0"/>
              <a:t>Dripline</a:t>
            </a:r>
            <a:r>
              <a:rPr lang="en-CA" dirty="0" smtClean="0"/>
              <a:t> is defined as </a:t>
            </a:r>
            <a:r>
              <a:rPr lang="en-CA" i="1" dirty="0" smtClean="0"/>
              <a:t>“the vertical boundary of the outside of the outer live foliage of the </a:t>
            </a:r>
            <a:r>
              <a:rPr lang="en-CA" i="1" dirty="0" err="1" smtClean="0"/>
              <a:t>overstorey</a:t>
            </a:r>
            <a:r>
              <a:rPr lang="en-CA" i="1" dirty="0" smtClean="0"/>
              <a:t> tree</a:t>
            </a:r>
            <a:r>
              <a:rPr lang="en-CA" dirty="0" smtClean="0"/>
              <a:t>”. An understory tree is considered outside the D</a:t>
            </a:r>
          </a:p>
          <a:p>
            <a:pPr eaLnBrk="1" hangingPunct="1">
              <a:spcBef>
                <a:spcPct val="0"/>
              </a:spcBef>
            </a:pPr>
            <a:r>
              <a:rPr lang="en-CA" dirty="0" err="1" smtClean="0"/>
              <a:t>Dripline</a:t>
            </a:r>
            <a:r>
              <a:rPr lang="en-CA" dirty="0" smtClean="0"/>
              <a:t> if </a:t>
            </a:r>
            <a:r>
              <a:rPr lang="en-CA" i="1" dirty="0" smtClean="0"/>
              <a:t>“the main stem pith of the understorey stem is outside of the </a:t>
            </a:r>
            <a:r>
              <a:rPr lang="en-CA" i="1" dirty="0" err="1" smtClean="0"/>
              <a:t>Dripline</a:t>
            </a:r>
            <a:r>
              <a:rPr lang="en-CA" i="1" dirty="0" smtClean="0"/>
              <a:t> as defined above</a:t>
            </a:r>
            <a:r>
              <a:rPr lang="en-CA" dirty="0" smtClean="0"/>
              <a:t>”.</a:t>
            </a:r>
          </a:p>
          <a:p>
            <a:pPr eaLnBrk="1" hangingPunct="1">
              <a:spcBef>
                <a:spcPct val="0"/>
              </a:spcBef>
            </a:pPr>
            <a:endParaRPr lang="en-CA" dirty="0" smtClean="0"/>
          </a:p>
          <a:p>
            <a:pPr eaLnBrk="1" hangingPunct="1">
              <a:spcBef>
                <a:spcPct val="0"/>
              </a:spcBef>
            </a:pPr>
            <a:r>
              <a:rPr lang="en-CA" dirty="0" smtClean="0"/>
              <a:t>A </a:t>
            </a:r>
            <a:r>
              <a:rPr lang="en-CA" dirty="0" err="1" smtClean="0"/>
              <a:t>Fdc</a:t>
            </a:r>
            <a:r>
              <a:rPr lang="en-CA" dirty="0" smtClean="0"/>
              <a:t> bacterial cancer</a:t>
            </a:r>
            <a:r>
              <a:rPr lang="en-CA" baseline="0" dirty="0" smtClean="0"/>
              <a:t> has been observed on understory </a:t>
            </a:r>
            <a:r>
              <a:rPr lang="en-CA" baseline="0" dirty="0" err="1" smtClean="0"/>
              <a:t>Fdc</a:t>
            </a:r>
            <a:r>
              <a:rPr lang="en-CA" baseline="0" dirty="0" smtClean="0"/>
              <a:t> branches and stems at a partial harvest research trial near Roberts Creek on the sunshine coast.  The damage from this bacteria is similar to gall rust.  This bacteria has been incorporated into the </a:t>
            </a:r>
            <a:r>
              <a:rPr lang="en-CA" baseline="0" dirty="0" err="1" smtClean="0"/>
              <a:t>Fg</a:t>
            </a:r>
            <a:r>
              <a:rPr lang="en-CA" baseline="0" dirty="0" smtClean="0"/>
              <a:t> damage criteria for SEDRSS</a:t>
            </a:r>
            <a:endParaRPr lang="en-CA"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13</a:t>
            </a:fld>
            <a:endParaRPr lang="en-CA"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spcBef>
                <a:spcPct val="0"/>
              </a:spcBef>
            </a:pPr>
            <a:r>
              <a:rPr lang="en-US" baseline="0" dirty="0" smtClean="0"/>
              <a:t>The SEDRSS stocking standard discussion paper describes two approaches for presenting of stocking standards.</a:t>
            </a:r>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14</a:t>
            </a:fld>
            <a:endParaRPr lang="en-CA"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spcBef>
                <a:spcPct val="0"/>
              </a:spcBef>
            </a:pPr>
            <a:r>
              <a:rPr lang="en-US" baseline="0" dirty="0" smtClean="0"/>
              <a:t>This table shows and example standard using the DFP approach. </a:t>
            </a:r>
          </a:p>
          <a:p>
            <a:pPr marL="232943" indent="-232943" eaLnBrk="1" hangingPunct="1">
              <a:spcBef>
                <a:spcPct val="0"/>
              </a:spcBef>
            </a:pPr>
            <a:endParaRPr lang="en-US" baseline="0" dirty="0" smtClean="0"/>
          </a:p>
          <a:p>
            <a:pPr marL="232943" indent="-232943" eaLnBrk="1" hangingPunct="1">
              <a:spcBef>
                <a:spcPct val="0"/>
              </a:spcBef>
            </a:pPr>
            <a:r>
              <a:rPr lang="en-US" baseline="0" dirty="0" smtClean="0"/>
              <a:t>Stocking decision: To achieve the standard all the conditions in the table must be met.</a:t>
            </a:r>
          </a:p>
          <a:p>
            <a:pPr indent="-232943" eaLnBrk="1" hangingPunct="1">
              <a:spcBef>
                <a:spcPct val="0"/>
              </a:spcBef>
            </a:pPr>
            <a:r>
              <a:rPr lang="en-US" baseline="0" dirty="0" smtClean="0"/>
              <a:t>The average DFP for all plots is 0.26 or less, the proportion of plots found within the open class is met, and the residual basal area is between the prescribed amounts. </a:t>
            </a:r>
          </a:p>
          <a:p>
            <a:pPr indent="-232943" eaLnBrk="1" hangingPunct="1">
              <a:spcBef>
                <a:spcPct val="0"/>
              </a:spcBef>
            </a:pPr>
            <a:endParaRPr lang="en-US" baseline="0" dirty="0" smtClean="0"/>
          </a:p>
          <a:p>
            <a:pPr indent="-232943" eaLnBrk="1" hangingPunct="1">
              <a:spcBef>
                <a:spcPct val="0"/>
              </a:spcBef>
            </a:pPr>
            <a:r>
              <a:rPr lang="en-US" baseline="0" dirty="0" smtClean="0"/>
              <a:t>The stocking decision accounts for variability by limiting the proportion of the plots that are not stocked.  </a:t>
            </a:r>
          </a:p>
          <a:p>
            <a:pPr marL="232943" indent="-232943" eaLnBrk="1" hangingPunct="1">
              <a:spcBef>
                <a:spcPct val="0"/>
              </a:spcBef>
            </a:pPr>
            <a:endParaRPr lang="en-US" baseline="0"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15</a:t>
            </a:fld>
            <a:endParaRPr lang="en-C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marL="232943" indent="-232943" eaLnBrk="1" hangingPunct="1">
              <a:spcBef>
                <a:spcPct val="0"/>
              </a:spcBef>
            </a:pPr>
            <a:r>
              <a:rPr lang="en-US" dirty="0" smtClean="0"/>
              <a:t>This approach integrates the </a:t>
            </a:r>
            <a:r>
              <a:rPr lang="en-US" dirty="0" err="1" smtClean="0"/>
              <a:t>overstorey</a:t>
            </a:r>
            <a:r>
              <a:rPr lang="en-US" dirty="0" smtClean="0"/>
              <a:t> and </a:t>
            </a:r>
            <a:r>
              <a:rPr lang="en-US" dirty="0" err="1" smtClean="0"/>
              <a:t>understorey</a:t>
            </a:r>
            <a:r>
              <a:rPr lang="en-US" dirty="0" smtClean="0"/>
              <a:t> aspects of the DFP and presents them in a tabular format</a:t>
            </a:r>
          </a:p>
          <a:p>
            <a:pPr indent="-232943" eaLnBrk="1" hangingPunct="1">
              <a:spcBef>
                <a:spcPct val="0"/>
              </a:spcBef>
            </a:pPr>
            <a:r>
              <a:rPr lang="en-US" dirty="0" smtClean="0"/>
              <a:t>The DFP table is consolidated by grouping basal area and understory density into a table. The regeneration layer stocking corresponds to the residual basal area category.</a:t>
            </a:r>
          </a:p>
          <a:p>
            <a:pPr indent="-232943" eaLnBrk="1" hangingPunct="1">
              <a:spcBef>
                <a:spcPct val="0"/>
              </a:spcBef>
            </a:pPr>
            <a:r>
              <a:rPr lang="en-US" dirty="0" smtClean="0"/>
              <a:t>The tabular format is designed to match as closely as possible the current stocking standard tables for even-aged standards as referenced in the Reference Guide to FDP stocking standards.</a:t>
            </a:r>
          </a:p>
          <a:p>
            <a:pPr marL="232943" indent="-232943" eaLnBrk="1" hangingPunct="1">
              <a:spcBef>
                <a:spcPct val="0"/>
              </a:spcBef>
            </a:pPr>
            <a:endParaRPr lang="en-US" dirty="0" smtClean="0"/>
          </a:p>
          <a:p>
            <a:pPr marL="232943" indent="-232943" eaLnBrk="1" hangingPunct="1">
              <a:spcBef>
                <a:spcPct val="0"/>
              </a:spcBef>
            </a:pPr>
            <a:r>
              <a:rPr lang="en-US" dirty="0" smtClean="0"/>
              <a:t>Target and minimum occupancy and unimpeded well spaced are identified for each basal area grouping.</a:t>
            </a:r>
          </a:p>
          <a:p>
            <a:pPr marL="232943" indent="-232943" eaLnBrk="1" hangingPunct="1">
              <a:spcBef>
                <a:spcPct val="0"/>
              </a:spcBef>
            </a:pPr>
            <a:endParaRPr lang="en-US" dirty="0" smtClean="0"/>
          </a:p>
          <a:p>
            <a:pPr indent="-232943" eaLnBrk="1" hangingPunct="1">
              <a:spcBef>
                <a:spcPct val="0"/>
              </a:spcBef>
            </a:pPr>
            <a:r>
              <a:rPr lang="en-US" dirty="0" smtClean="0"/>
              <a:t>The primary difference in using this approach vs. the DFP approach is the concept of an M value for basal area and for target  unimpeded well spaced.  Max basal area is capped at 40 m2. Target regeneration is capped at the target relative to the basal area component</a:t>
            </a:r>
          </a:p>
          <a:p>
            <a:pPr indent="-232943" eaLnBrk="1" hangingPunct="1">
              <a:spcBef>
                <a:spcPct val="0"/>
              </a:spcBef>
            </a:pPr>
            <a:endParaRPr lang="en-US" dirty="0" smtClean="0"/>
          </a:p>
          <a:p>
            <a:pPr marL="0" marR="0" indent="-232943" algn="l" defTabSz="914400" rtl="0" eaLnBrk="1" fontAlgn="base" latinLnBrk="0" hangingPunct="1">
              <a:lnSpc>
                <a:spcPct val="100000"/>
              </a:lnSpc>
              <a:spcBef>
                <a:spcPct val="0"/>
              </a:spcBef>
              <a:spcAft>
                <a:spcPct val="0"/>
              </a:spcAft>
              <a:buClrTx/>
              <a:buSzTx/>
              <a:buFontTx/>
              <a:buNone/>
              <a:tabLst/>
              <a:defRPr/>
            </a:pPr>
            <a:r>
              <a:rPr lang="en-CA" dirty="0" smtClean="0"/>
              <a:t>Stocking Decision</a:t>
            </a:r>
          </a:p>
          <a:p>
            <a:pPr marL="0" marR="0" indent="-232943" algn="l" defTabSz="914400" rtl="0" eaLnBrk="1" fontAlgn="base" latinLnBrk="0" hangingPunct="1">
              <a:lnSpc>
                <a:spcPct val="100000"/>
              </a:lnSpc>
              <a:spcBef>
                <a:spcPct val="0"/>
              </a:spcBef>
              <a:spcAft>
                <a:spcPct val="0"/>
              </a:spcAft>
              <a:buClrTx/>
              <a:buSzTx/>
              <a:buFontTx/>
              <a:buNone/>
              <a:tabLst/>
              <a:defRPr/>
            </a:pPr>
            <a:r>
              <a:rPr lang="en-CA" dirty="0" smtClean="0"/>
              <a:t>The SU is found to have met its Regen Obligation or Free Growing Obligation if:</a:t>
            </a:r>
          </a:p>
          <a:p>
            <a:pPr marL="0" marR="0" indent="-232943" algn="l" defTabSz="914400" rtl="0" eaLnBrk="1" fontAlgn="base" latinLnBrk="0" hangingPunct="1">
              <a:lnSpc>
                <a:spcPct val="100000"/>
              </a:lnSpc>
              <a:spcBef>
                <a:spcPct val="0"/>
              </a:spcBef>
              <a:spcAft>
                <a:spcPct val="0"/>
              </a:spcAft>
              <a:buClrTx/>
              <a:buSzTx/>
              <a:buFontTx/>
              <a:buNone/>
              <a:tabLst/>
              <a:defRPr/>
            </a:pPr>
            <a:r>
              <a:rPr lang="en-CA" dirty="0" smtClean="0"/>
              <a:t>the mean Regen or FG </a:t>
            </a:r>
            <a:r>
              <a:rPr lang="en-CA" dirty="0" err="1" smtClean="0"/>
              <a:t>sph</a:t>
            </a:r>
            <a:r>
              <a:rPr lang="en-CA" dirty="0" smtClean="0"/>
              <a:t>    ≥    the MSS </a:t>
            </a:r>
            <a:r>
              <a:rPr lang="en-CA" dirty="0" err="1" smtClean="0"/>
              <a:t>sph</a:t>
            </a:r>
            <a:r>
              <a:rPr lang="en-CA" dirty="0" smtClean="0"/>
              <a:t>  </a:t>
            </a:r>
          </a:p>
          <a:p>
            <a:pPr marL="0" marR="0" indent="-232943" algn="l" defTabSz="914400" rtl="0" eaLnBrk="1" fontAlgn="base" latinLnBrk="0" hangingPunct="1">
              <a:lnSpc>
                <a:spcPct val="100000"/>
              </a:lnSpc>
              <a:spcBef>
                <a:spcPct val="0"/>
              </a:spcBef>
              <a:spcAft>
                <a:spcPct val="0"/>
              </a:spcAft>
              <a:buClrTx/>
              <a:buSzTx/>
              <a:buFontTx/>
              <a:buNone/>
              <a:tabLst/>
              <a:defRPr/>
            </a:pPr>
            <a:r>
              <a:rPr lang="en-CA" dirty="0" smtClean="0"/>
              <a:t>for the corresponding Average Crop BA from the table</a:t>
            </a:r>
          </a:p>
          <a:p>
            <a:pPr marL="0" marR="0" indent="-232943" algn="l" defTabSz="914400" rtl="0" eaLnBrk="1" fontAlgn="base" latinLnBrk="0" hangingPunct="1">
              <a:lnSpc>
                <a:spcPct val="100000"/>
              </a:lnSpc>
              <a:spcBef>
                <a:spcPct val="0"/>
              </a:spcBef>
              <a:spcAft>
                <a:spcPct val="0"/>
              </a:spcAft>
              <a:buClrTx/>
              <a:buSzTx/>
              <a:buFontTx/>
              <a:buNone/>
              <a:tabLst/>
              <a:defRPr/>
            </a:pPr>
            <a:endParaRPr lang="en-CA" dirty="0" smtClean="0"/>
          </a:p>
          <a:p>
            <a:pPr marL="0" marR="0" indent="-232943" algn="l" defTabSz="914400" rtl="0" eaLnBrk="1" fontAlgn="base" latinLnBrk="0" hangingPunct="1">
              <a:lnSpc>
                <a:spcPct val="100000"/>
              </a:lnSpc>
              <a:spcBef>
                <a:spcPct val="0"/>
              </a:spcBef>
              <a:spcAft>
                <a:spcPct val="0"/>
              </a:spcAft>
              <a:buClrTx/>
              <a:buSzTx/>
              <a:buFontTx/>
              <a:buNone/>
              <a:tabLst/>
              <a:defRPr/>
            </a:pPr>
            <a:r>
              <a:rPr lang="en-CA" b="1" dirty="0" smtClean="0"/>
              <a:t>Note:</a:t>
            </a:r>
            <a:r>
              <a:rPr lang="en-CA" b="1" baseline="0" dirty="0" smtClean="0"/>
              <a:t> </a:t>
            </a:r>
            <a:r>
              <a:rPr lang="en-CA" baseline="0" dirty="0" smtClean="0"/>
              <a:t>The ecological acceptability decision around </a:t>
            </a:r>
            <a:r>
              <a:rPr lang="en-CA" baseline="0" dirty="0" err="1" smtClean="0"/>
              <a:t>Fd</a:t>
            </a:r>
            <a:r>
              <a:rPr lang="en-CA" baseline="0" dirty="0" smtClean="0"/>
              <a:t> and </a:t>
            </a:r>
            <a:r>
              <a:rPr lang="en-CA" baseline="0" dirty="0" err="1" smtClean="0"/>
              <a:t>Cw</a:t>
            </a:r>
            <a:r>
              <a:rPr lang="en-CA" baseline="0" dirty="0" smtClean="0"/>
              <a:t> occurs at the plot level (i.e., if there is &gt; 16 m2 retention, based on a prism sweep, in an individual plot </a:t>
            </a:r>
            <a:r>
              <a:rPr lang="en-CA" baseline="0" dirty="0" err="1" smtClean="0"/>
              <a:t>Fdc</a:t>
            </a:r>
            <a:r>
              <a:rPr lang="en-CA" baseline="0" dirty="0" smtClean="0"/>
              <a:t> regeneration would not be counted as a crop tree in the plot. If there is between 10 and 16 m2 retention in a plot then only 1 </a:t>
            </a:r>
            <a:r>
              <a:rPr lang="en-CA" baseline="0" dirty="0" err="1" smtClean="0"/>
              <a:t>Fdc</a:t>
            </a:r>
            <a:r>
              <a:rPr lang="en-CA" baseline="0" dirty="0" smtClean="0"/>
              <a:t> can be counted as a crop tree in the 50 m2 regeneration plot.  That well spaced  </a:t>
            </a:r>
            <a:r>
              <a:rPr lang="en-CA" baseline="0" dirty="0" err="1" smtClean="0"/>
              <a:t>Fdc</a:t>
            </a:r>
            <a:r>
              <a:rPr lang="en-CA" baseline="0" dirty="0" smtClean="0"/>
              <a:t> crop tree would need to be outside the </a:t>
            </a:r>
            <a:r>
              <a:rPr lang="en-CA" baseline="0" dirty="0" err="1" smtClean="0"/>
              <a:t>dripline</a:t>
            </a:r>
            <a:r>
              <a:rPr lang="en-CA" baseline="0" dirty="0" smtClean="0"/>
              <a:t> of any </a:t>
            </a:r>
            <a:r>
              <a:rPr lang="en-CA" baseline="0" dirty="0" err="1" smtClean="0"/>
              <a:t>overstory</a:t>
            </a:r>
            <a:r>
              <a:rPr lang="en-CA" baseline="0" dirty="0" smtClean="0"/>
              <a:t> residual whether crop tree or not)</a:t>
            </a:r>
            <a:endParaRPr lang="en-CA" dirty="0" smtClean="0"/>
          </a:p>
          <a:p>
            <a:pPr marL="342900" lvl="0" indent="-342900">
              <a:spcAft>
                <a:spcPts val="0"/>
              </a:spcAft>
              <a:buFont typeface="+mj-lt"/>
              <a:buAutoNum type="arabicParenR"/>
            </a:pPr>
            <a:endParaRPr lang="en-US" sz="1200" b="0" dirty="0" smtClean="0">
              <a:effectLst/>
              <a:latin typeface="Times New Roman"/>
              <a:ea typeface="Times New Roman"/>
            </a:endParaRPr>
          </a:p>
          <a:p>
            <a:pPr marL="342900" lvl="0" indent="-342900">
              <a:spcAft>
                <a:spcPts val="0"/>
              </a:spcAft>
              <a:buFont typeface="+mj-lt"/>
              <a:buAutoNum type="arabicParenR"/>
            </a:pPr>
            <a:endParaRPr lang="en-US" sz="1200" b="0" dirty="0" smtClean="0">
              <a:effectLst/>
              <a:latin typeface="Times New Roman"/>
              <a:ea typeface="Times New Roman"/>
            </a:endParaRPr>
          </a:p>
          <a:p>
            <a:pPr marL="342900" lvl="0" indent="-342900">
              <a:spcAft>
                <a:spcPts val="0"/>
              </a:spcAft>
              <a:buFont typeface="+mj-lt"/>
              <a:buAutoNum type="arabicParenR"/>
            </a:pPr>
            <a:endParaRPr lang="en-US" sz="1200" b="0" dirty="0" smtClean="0">
              <a:effectLst/>
              <a:latin typeface="Times New Roman"/>
              <a:ea typeface="Times New Roman"/>
            </a:endParaRPr>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16</a:t>
            </a:fld>
            <a:endParaRPr lang="en-CA"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r>
              <a:rPr lang="en-CA" baseline="0" dirty="0" smtClean="0"/>
              <a:t>Given that application of partial harvest is generally not assumed as a management assumption in TSR it is important that where and when it will be applied is clearly stated within the FSP.  This is important as partial harvest will have an affect on timber yield.  It is also important to ensure the DDM has enough information to evaluate the FPPR section 26 approval tests</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None/>
            </a:pPr>
            <a:r>
              <a:rPr lang="en-CA" baseline="0" dirty="0" smtClean="0"/>
              <a:t>There is often a mixing of terminology  (e.g., using percent pre-harvest basal area rather than  actual basal area)</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None/>
            </a:pPr>
            <a:r>
              <a:rPr lang="en-CA" baseline="0" dirty="0" smtClean="0"/>
              <a:t>As the layer 1 trees occupy growing space and will hopefully contribute to future timber supply it is important to define what an acceptable leave trees is (helps to address the FPPR 26 (3) immediate and long term forest health tests).  The stocking standard needs to be clear as to what is an acceptable tree both for the mature layer as well as the regeneration layers</a:t>
            </a:r>
          </a:p>
          <a:p>
            <a:pPr eaLnBrk="1" hangingPunct="1">
              <a:spcBef>
                <a:spcPct val="0"/>
              </a:spcBef>
              <a:buFont typeface="Arial" pitchFamily="34" charset="0"/>
              <a:buNone/>
            </a:pPr>
            <a:endParaRPr lang="en-CA" baseline="0" dirty="0" smtClean="0"/>
          </a:p>
          <a:p>
            <a:pPr eaLnBrk="1" hangingPunct="1">
              <a:spcBef>
                <a:spcPct val="0"/>
              </a:spcBef>
              <a:buFont typeface="Arial" pitchFamily="34" charset="0"/>
              <a:buNone/>
            </a:pPr>
            <a:r>
              <a:rPr lang="en-CA" baseline="0" dirty="0" smtClean="0"/>
              <a:t>Given high levels of retention certain shade intolerant species may not be ecologically acceptable in  areas of high retention.  We should not assume that all species identified by BEC site series in even aged clear-cut standards will be ecologically acceptable in the regeneration layer of a SEDRSS standard.</a:t>
            </a:r>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17</a:t>
            </a:fld>
            <a:endParaRPr lang="en-CA"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None/>
            </a:pPr>
            <a:endParaRPr lang="en-CA" baseline="0" dirty="0" smtClean="0"/>
          </a:p>
        </p:txBody>
      </p:sp>
      <p:sp>
        <p:nvSpPr>
          <p:cNvPr id="163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27A357-710F-42D0-BD7A-66C063490990}" type="slidenum">
              <a:rPr lang="en-CA" smtClean="0"/>
              <a:pPr fontAlgn="base">
                <a:spcBef>
                  <a:spcPct val="0"/>
                </a:spcBef>
                <a:spcAft>
                  <a:spcPct val="0"/>
                </a:spcAft>
                <a:defRPr/>
              </a:pPr>
              <a:t>18</a:t>
            </a:fld>
            <a:endParaRPr lang="en-CA"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lvl1pPr>
              <a:defRPr/>
            </a:lvl1pPr>
          </a:lstStyle>
          <a:p>
            <a:pPr>
              <a:defRPr/>
            </a:pPr>
            <a:fld id="{5EE6D4A3-C679-4875-A63A-6D74294EECDC}" type="datetimeFigureOut">
              <a:rPr lang="en-US"/>
              <a:pPr>
                <a:defRPr/>
              </a:pPr>
              <a:t>10/26/2016</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A0D84C64-B601-41DB-82C9-49E39CDADDAF}" type="slidenum">
              <a:rPr lang="en-CA"/>
              <a:pPr>
                <a:defRPr/>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BA10CD63-1193-425A-8A04-0220B59346F7}" type="datetimeFigureOut">
              <a:rPr lang="en-US"/>
              <a:pPr>
                <a:defRPr/>
              </a:pPr>
              <a:t>10/26/2016</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5F2651FD-3F7A-4495-8F2A-D820B4002C37}" type="slidenum">
              <a:rPr lang="en-CA"/>
              <a:pPr>
                <a:defRPr/>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C59223C-1200-4159-BDFA-9E727DD48B2D}" type="datetimeFigureOut">
              <a:rPr lang="en-US"/>
              <a:pPr>
                <a:defRPr/>
              </a:pPr>
              <a:t>10/26/2016</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B2479BB9-0038-4834-BBAF-44F8C61AF165}" type="slidenum">
              <a:rPr lang="en-CA"/>
              <a:pPr>
                <a:defRPr/>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3"/>
          <p:cNvSpPr>
            <a:spLocks noGrp="1"/>
          </p:cNvSpPr>
          <p:nvPr>
            <p:ph type="dt" sz="half" idx="10"/>
          </p:nvPr>
        </p:nvSpPr>
        <p:spPr/>
        <p:txBody>
          <a:bodyPr/>
          <a:lstStyle>
            <a:lvl1pPr>
              <a:defRPr/>
            </a:lvl1pPr>
          </a:lstStyle>
          <a:p>
            <a:pPr>
              <a:defRPr/>
            </a:pPr>
            <a:fld id="{8F817658-5479-465B-9C05-60D8565B46C4}" type="datetimeFigureOut">
              <a:rPr lang="en-US"/>
              <a:pPr>
                <a:defRPr/>
              </a:pPr>
              <a:t>10/26/2016</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309020B1-CAA6-4A12-8C25-78B183CE4556}" type="slidenum">
              <a:rPr lang="en-CA"/>
              <a:pPr>
                <a:defRPr/>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3"/>
          <p:cNvSpPr>
            <a:spLocks noGrp="1"/>
          </p:cNvSpPr>
          <p:nvPr>
            <p:ph type="dt" sz="half" idx="10"/>
          </p:nvPr>
        </p:nvSpPr>
        <p:spPr/>
        <p:txBody>
          <a:bodyPr/>
          <a:lstStyle>
            <a:lvl1pPr>
              <a:defRPr/>
            </a:lvl1pPr>
          </a:lstStyle>
          <a:p>
            <a:pPr>
              <a:defRPr/>
            </a:pPr>
            <a:fld id="{16A11F06-B09C-4D54-BBBF-5F31210CE1AF}" type="datetimeFigureOut">
              <a:rPr lang="en-US"/>
              <a:pPr>
                <a:defRPr/>
              </a:pPr>
              <a:t>10/26/2016</a:t>
            </a:fld>
            <a:endParaRPr lang="en-CA" dirty="0"/>
          </a:p>
        </p:txBody>
      </p:sp>
      <p:sp>
        <p:nvSpPr>
          <p:cNvPr id="8" name="Footer Placeholder 4"/>
          <p:cNvSpPr>
            <a:spLocks noGrp="1"/>
          </p:cNvSpPr>
          <p:nvPr>
            <p:ph type="ftr" sz="quarter" idx="11"/>
          </p:nvPr>
        </p:nvSpPr>
        <p:spPr/>
        <p:txBody>
          <a:bodyPr/>
          <a:lstStyle>
            <a:lvl1pPr>
              <a:defRPr/>
            </a:lvl1pPr>
          </a:lstStyle>
          <a:p>
            <a:pPr>
              <a:defRPr/>
            </a:pPr>
            <a:endParaRPr lang="en-CA" dirty="0"/>
          </a:p>
        </p:txBody>
      </p:sp>
      <p:sp>
        <p:nvSpPr>
          <p:cNvPr id="9" name="Slide Number Placeholder 5"/>
          <p:cNvSpPr>
            <a:spLocks noGrp="1"/>
          </p:cNvSpPr>
          <p:nvPr>
            <p:ph type="sldNum" sz="quarter" idx="12"/>
          </p:nvPr>
        </p:nvSpPr>
        <p:spPr/>
        <p:txBody>
          <a:bodyPr/>
          <a:lstStyle>
            <a:lvl1pPr>
              <a:defRPr/>
            </a:lvl1pPr>
          </a:lstStyle>
          <a:p>
            <a:pPr>
              <a:defRPr/>
            </a:pPr>
            <a:fld id="{14A2243B-B82E-44EA-825B-BF323AAE72D9}" type="slidenum">
              <a:rPr lang="en-CA"/>
              <a:pPr>
                <a:defRPr/>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3"/>
          <p:cNvSpPr>
            <a:spLocks noGrp="1"/>
          </p:cNvSpPr>
          <p:nvPr>
            <p:ph type="dt" sz="half" idx="10"/>
          </p:nvPr>
        </p:nvSpPr>
        <p:spPr/>
        <p:txBody>
          <a:bodyPr/>
          <a:lstStyle>
            <a:lvl1pPr>
              <a:defRPr/>
            </a:lvl1pPr>
          </a:lstStyle>
          <a:p>
            <a:pPr>
              <a:defRPr/>
            </a:pPr>
            <a:fld id="{007667B0-4F14-4AD0-8C30-7322B61A15CB}" type="datetimeFigureOut">
              <a:rPr lang="en-US"/>
              <a:pPr>
                <a:defRPr/>
              </a:pPr>
              <a:t>10/26/2016</a:t>
            </a:fld>
            <a:endParaRPr lang="en-CA" dirty="0"/>
          </a:p>
        </p:txBody>
      </p:sp>
      <p:sp>
        <p:nvSpPr>
          <p:cNvPr id="4" name="Footer Placeholder 4"/>
          <p:cNvSpPr>
            <a:spLocks noGrp="1"/>
          </p:cNvSpPr>
          <p:nvPr>
            <p:ph type="ftr" sz="quarter" idx="11"/>
          </p:nvPr>
        </p:nvSpPr>
        <p:spPr/>
        <p:txBody>
          <a:bodyPr/>
          <a:lstStyle>
            <a:lvl1pPr>
              <a:defRPr/>
            </a:lvl1pPr>
          </a:lstStyle>
          <a:p>
            <a:pPr>
              <a:defRPr/>
            </a:pPr>
            <a:endParaRPr lang="en-CA" dirty="0"/>
          </a:p>
        </p:txBody>
      </p:sp>
      <p:sp>
        <p:nvSpPr>
          <p:cNvPr id="5" name="Slide Number Placeholder 5"/>
          <p:cNvSpPr>
            <a:spLocks noGrp="1"/>
          </p:cNvSpPr>
          <p:nvPr>
            <p:ph type="sldNum" sz="quarter" idx="12"/>
          </p:nvPr>
        </p:nvSpPr>
        <p:spPr/>
        <p:txBody>
          <a:bodyPr/>
          <a:lstStyle>
            <a:lvl1pPr>
              <a:defRPr/>
            </a:lvl1pPr>
          </a:lstStyle>
          <a:p>
            <a:pPr>
              <a:defRPr/>
            </a:pPr>
            <a:fld id="{49FEB6F6-1093-4C3A-9923-F81DC977A264}" type="slidenum">
              <a:rPr lang="en-CA"/>
              <a:pPr>
                <a:defRPr/>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212019C-1961-4CE0-BAEC-796803A70C79}" type="datetimeFigureOut">
              <a:rPr lang="en-US"/>
              <a:pPr>
                <a:defRPr/>
              </a:pPr>
              <a:t>10/26/2016</a:t>
            </a:fld>
            <a:endParaRPr lang="en-CA" dirty="0"/>
          </a:p>
        </p:txBody>
      </p:sp>
      <p:sp>
        <p:nvSpPr>
          <p:cNvPr id="3" name="Footer Placeholder 4"/>
          <p:cNvSpPr>
            <a:spLocks noGrp="1"/>
          </p:cNvSpPr>
          <p:nvPr>
            <p:ph type="ftr" sz="quarter" idx="11"/>
          </p:nvPr>
        </p:nvSpPr>
        <p:spPr/>
        <p:txBody>
          <a:bodyPr/>
          <a:lstStyle>
            <a:lvl1pPr>
              <a:defRPr/>
            </a:lvl1pPr>
          </a:lstStyle>
          <a:p>
            <a:pPr>
              <a:defRPr/>
            </a:pPr>
            <a:endParaRPr lang="en-CA" dirty="0"/>
          </a:p>
        </p:txBody>
      </p:sp>
      <p:sp>
        <p:nvSpPr>
          <p:cNvPr id="4" name="Slide Number Placeholder 5"/>
          <p:cNvSpPr>
            <a:spLocks noGrp="1"/>
          </p:cNvSpPr>
          <p:nvPr>
            <p:ph type="sldNum" sz="quarter" idx="12"/>
          </p:nvPr>
        </p:nvSpPr>
        <p:spPr/>
        <p:txBody>
          <a:bodyPr/>
          <a:lstStyle>
            <a:lvl1pPr>
              <a:defRPr/>
            </a:lvl1pPr>
          </a:lstStyle>
          <a:p>
            <a:pPr>
              <a:defRPr/>
            </a:pPr>
            <a:fld id="{44B4BD36-0119-41B8-BDD4-A1CCD67EF989}" type="slidenum">
              <a:rPr lang="en-CA"/>
              <a:pPr>
                <a:defRPr/>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9DE7117-316B-4CC8-B53A-3FFD65F470A6}" type="datetimeFigureOut">
              <a:rPr lang="en-US"/>
              <a:pPr>
                <a:defRPr/>
              </a:pPr>
              <a:t>10/26/2016</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9B731E50-11B4-4C82-9780-34B246E51A12}" type="slidenum">
              <a:rPr lang="en-CA"/>
              <a:pPr>
                <a:defRPr/>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BD1938B-85C5-4AFD-9AD6-24E30ABED75A}" type="datetimeFigureOut">
              <a:rPr lang="en-US"/>
              <a:pPr>
                <a:defRPr/>
              </a:pPr>
              <a:t>10/26/2016</a:t>
            </a:fld>
            <a:endParaRPr lang="en-CA" dirty="0"/>
          </a:p>
        </p:txBody>
      </p:sp>
      <p:sp>
        <p:nvSpPr>
          <p:cNvPr id="6" name="Footer Placeholder 4"/>
          <p:cNvSpPr>
            <a:spLocks noGrp="1"/>
          </p:cNvSpPr>
          <p:nvPr>
            <p:ph type="ftr" sz="quarter" idx="11"/>
          </p:nvPr>
        </p:nvSpPr>
        <p:spPr/>
        <p:txBody>
          <a:bodyPr/>
          <a:lstStyle>
            <a:lvl1pPr>
              <a:defRPr/>
            </a:lvl1pPr>
          </a:lstStyle>
          <a:p>
            <a:pPr>
              <a:defRPr/>
            </a:pP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FAA187B6-0431-4911-A45B-77CCFB239F8F}" type="slidenum">
              <a:rPr lang="en-CA"/>
              <a:pPr>
                <a:defRPr/>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F93E249A-B943-407D-83C7-40526E6CF48C}" type="datetimeFigureOut">
              <a:rPr lang="en-US"/>
              <a:pPr>
                <a:defRPr/>
              </a:pPr>
              <a:t>10/26/2016</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8EB9BABD-FC83-4507-8190-50058E8B6FEA}" type="slidenum">
              <a:rPr lang="en-CA"/>
              <a:pPr>
                <a:defRPr/>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pPr>
              <a:defRPr/>
            </a:pPr>
            <a:fld id="{C2707CEF-B35A-43B2-B4F7-AA45C5511669}" type="datetimeFigureOut">
              <a:rPr lang="en-US"/>
              <a:pPr>
                <a:defRPr/>
              </a:pPr>
              <a:t>10/26/2016</a:t>
            </a:fld>
            <a:endParaRPr lang="en-CA" dirty="0"/>
          </a:p>
        </p:txBody>
      </p:sp>
      <p:sp>
        <p:nvSpPr>
          <p:cNvPr id="5" name="Footer Placeholder 4"/>
          <p:cNvSpPr>
            <a:spLocks noGrp="1"/>
          </p:cNvSpPr>
          <p:nvPr>
            <p:ph type="ftr" sz="quarter" idx="11"/>
          </p:nvPr>
        </p:nvSpPr>
        <p:spPr/>
        <p:txBody>
          <a:bodyPr/>
          <a:lstStyle>
            <a:lvl1pPr>
              <a:defRPr/>
            </a:lvl1pPr>
          </a:lstStyle>
          <a:p>
            <a:pPr>
              <a:defRPr/>
            </a:pP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42491E7B-8842-419E-A76E-3CAFA3615E34}" type="slidenum">
              <a:rPr lang="en-CA"/>
              <a:pPr>
                <a:defRPr/>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0CF790C-5468-468B-B501-44FA48E8A962}" type="datetimeFigureOut">
              <a:rPr lang="en-US"/>
              <a:pPr>
                <a:defRPr/>
              </a:pPr>
              <a:t>10/26/2016</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3746A4C-4248-4D00-BF93-3FCBF8CE6776}" type="slidenum">
              <a:rPr lang="en-CA"/>
              <a:pPr>
                <a:defRPr/>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9000" b="-39000"/>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1196752"/>
            <a:ext cx="7600330" cy="4320480"/>
          </a:xfrm>
        </p:spPr>
        <p:txBody>
          <a:bodyPr/>
          <a:lstStyle/>
          <a:p>
            <a:pPr eaLnBrk="1" fontAlgn="auto" hangingPunct="1">
              <a:spcAft>
                <a:spcPts val="0"/>
              </a:spcAft>
              <a:defRPr/>
            </a:pPr>
            <a:r>
              <a:rPr lang="en-CA" sz="4800" dirty="0" smtClean="0">
                <a:solidFill>
                  <a:schemeClr val="bg1"/>
                </a:solidFill>
              </a:rPr>
              <a:t>Single Entry Dispersed Retention Stocking Standard (SEDRSS) Framework</a:t>
            </a:r>
            <a:br>
              <a:rPr lang="en-CA" sz="4800" dirty="0" smtClean="0">
                <a:solidFill>
                  <a:schemeClr val="bg1"/>
                </a:solidFill>
              </a:rPr>
            </a:br>
            <a:r>
              <a:rPr lang="en-CA" sz="4800" dirty="0" smtClean="0">
                <a:solidFill>
                  <a:schemeClr val="bg1"/>
                </a:solidFill>
              </a:rPr>
              <a:t>for </a:t>
            </a:r>
            <a:br>
              <a:rPr lang="en-CA" sz="4800" dirty="0" smtClean="0">
                <a:solidFill>
                  <a:schemeClr val="bg1"/>
                </a:solidFill>
              </a:rPr>
            </a:br>
            <a:r>
              <a:rPr lang="en-CA" sz="4800" dirty="0" smtClean="0">
                <a:solidFill>
                  <a:schemeClr val="bg1"/>
                </a:solidFill>
              </a:rPr>
              <a:t>Coastal second Growth Douglas –fir </a:t>
            </a:r>
            <a:br>
              <a:rPr lang="en-CA" sz="4800" dirty="0" smtClean="0">
                <a:solidFill>
                  <a:schemeClr val="bg1"/>
                </a:solidFill>
              </a:rPr>
            </a:br>
            <a:r>
              <a:rPr lang="en-CA" sz="4800" dirty="0" smtClean="0">
                <a:solidFill>
                  <a:schemeClr val="bg1"/>
                </a:solidFill>
              </a:rPr>
              <a:t>October 28, 2016</a:t>
            </a:r>
          </a:p>
        </p:txBody>
      </p:sp>
      <p:sp>
        <p:nvSpPr>
          <p:cNvPr id="3" name="Subtitle 2"/>
          <p:cNvSpPr>
            <a:spLocks noGrp="1"/>
          </p:cNvSpPr>
          <p:nvPr>
            <p:ph type="subTitle" idx="1"/>
          </p:nvPr>
        </p:nvSpPr>
        <p:spPr>
          <a:xfrm>
            <a:off x="3779912" y="6309320"/>
            <a:ext cx="5364088" cy="548680"/>
          </a:xfrm>
        </p:spPr>
        <p:txBody>
          <a:bodyPr rtlCol="0">
            <a:normAutofit/>
          </a:bodyPr>
          <a:lstStyle/>
          <a:p>
            <a:pPr eaLnBrk="1" fontAlgn="auto" hangingPunct="1">
              <a:spcAft>
                <a:spcPts val="0"/>
              </a:spcAft>
              <a:defRPr/>
            </a:pPr>
            <a:r>
              <a:rPr lang="en-CA" sz="2400" smtClean="0">
                <a:solidFill>
                  <a:srgbClr val="FFFF00"/>
                </a:solidFill>
              </a:rPr>
              <a:t>Coast Region FRPA Implementation Team</a:t>
            </a:r>
            <a:endParaRPr lang="en-CA" sz="2400" dirty="0">
              <a:solidFill>
                <a:srgbClr val="FFFF00"/>
              </a:solidFill>
            </a:endParaRPr>
          </a:p>
        </p:txBody>
      </p:sp>
      <p:pic>
        <p:nvPicPr>
          <p:cNvPr id="2052" name="Picture 5"/>
          <p:cNvPicPr>
            <a:picLocks noChangeAspect="1" noChangeArrowheads="1"/>
          </p:cNvPicPr>
          <p:nvPr/>
        </p:nvPicPr>
        <p:blipFill>
          <a:blip r:embed="rId4" cstate="print"/>
          <a:srcRect/>
          <a:stretch>
            <a:fillRect/>
          </a:stretch>
        </p:blipFill>
        <p:spPr bwMode="auto">
          <a:xfrm>
            <a:off x="214313" y="285750"/>
            <a:ext cx="785812" cy="1071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4357688" y="6357938"/>
            <a:ext cx="4786312" cy="500062"/>
          </a:xfrm>
        </p:spPr>
        <p:txBody>
          <a:bodyPr/>
          <a:lstStyle/>
          <a:p>
            <a:pPr eaLnBrk="1" hangingPunct="1"/>
            <a:r>
              <a:rPr lang="en-CA" sz="2000" dirty="0" smtClean="0"/>
              <a:t>Coast Region FRPA Implementation Team</a:t>
            </a:r>
          </a:p>
        </p:txBody>
      </p:sp>
      <p:sp>
        <p:nvSpPr>
          <p:cNvPr id="3" name="Subtitle 2"/>
          <p:cNvSpPr>
            <a:spLocks noGrp="1"/>
          </p:cNvSpPr>
          <p:nvPr>
            <p:ph type="subTitle" idx="1"/>
          </p:nvPr>
        </p:nvSpPr>
        <p:spPr>
          <a:xfrm>
            <a:off x="642938" y="1484785"/>
            <a:ext cx="7858125" cy="4801716"/>
          </a:xfrm>
        </p:spPr>
        <p:txBody>
          <a:bodyPr rtlCol="0">
            <a:normAutofit lnSpcReduction="10000"/>
          </a:bodyPr>
          <a:lstStyle/>
          <a:p>
            <a:pPr algn="l" eaLnBrk="1" fontAlgn="auto" hangingPunct="1">
              <a:spcAft>
                <a:spcPts val="0"/>
              </a:spcAft>
              <a:buFont typeface="Arial" pitchFamily="34" charset="0"/>
              <a:buChar char="•"/>
              <a:defRPr/>
            </a:pPr>
            <a:r>
              <a:rPr lang="en-CA" dirty="0" smtClean="0"/>
              <a:t>Framework is designed to address stand level sustainability issues often associated with partial cut practices </a:t>
            </a:r>
          </a:p>
          <a:p>
            <a:pPr algn="l" eaLnBrk="1" fontAlgn="auto" hangingPunct="1">
              <a:spcAft>
                <a:spcPts val="0"/>
              </a:spcAft>
              <a:buFont typeface="Arial" pitchFamily="34" charset="0"/>
              <a:buChar char="•"/>
              <a:defRPr/>
            </a:pPr>
            <a:r>
              <a:rPr lang="en-CA" dirty="0" smtClean="0"/>
              <a:t> Framework is intended to replace the Single Tree Selection multi-layered stocking standards </a:t>
            </a:r>
          </a:p>
          <a:p>
            <a:pPr algn="l" eaLnBrk="1" fontAlgn="auto" hangingPunct="1">
              <a:spcAft>
                <a:spcPts val="0"/>
              </a:spcAft>
              <a:buFont typeface="Arial" pitchFamily="34" charset="0"/>
              <a:buChar char="•"/>
              <a:defRPr/>
            </a:pPr>
            <a:r>
              <a:rPr lang="en-CA" dirty="0" smtClean="0"/>
              <a:t> Framework is designed to create a suitable regeneration environment without additional harvest entries as well as maintain some stand value for future harvest.</a:t>
            </a:r>
            <a:endParaRPr lang="en-CA" dirty="0"/>
          </a:p>
        </p:txBody>
      </p:sp>
      <p:pic>
        <p:nvPicPr>
          <p:cNvPr id="3076"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3077" name="TextBox 4"/>
          <p:cNvSpPr txBox="1">
            <a:spLocks noChangeArrowheads="1"/>
          </p:cNvSpPr>
          <p:nvPr/>
        </p:nvSpPr>
        <p:spPr bwMode="auto">
          <a:xfrm>
            <a:off x="2928938" y="548681"/>
            <a:ext cx="3286125" cy="707886"/>
          </a:xfrm>
          <a:prstGeom prst="rect">
            <a:avLst/>
          </a:prstGeom>
          <a:noFill/>
          <a:ln w="9525">
            <a:noFill/>
            <a:miter lim="800000"/>
            <a:headEnd/>
            <a:tailEnd/>
          </a:ln>
        </p:spPr>
        <p:txBody>
          <a:bodyPr wrap="square">
            <a:spAutoFit/>
          </a:bodyPr>
          <a:lstStyle/>
          <a:p>
            <a:r>
              <a:rPr lang="en-CA" sz="4000" dirty="0" smtClean="0">
                <a:latin typeface="Calibri" pitchFamily="34" charset="0"/>
              </a:rPr>
              <a:t>Background</a:t>
            </a:r>
            <a:endParaRPr lang="en-CA" sz="4000"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4357688" y="6357938"/>
            <a:ext cx="4786312" cy="500062"/>
          </a:xfrm>
        </p:spPr>
        <p:txBody>
          <a:bodyPr/>
          <a:lstStyle/>
          <a:p>
            <a:pPr eaLnBrk="1" hangingPunct="1"/>
            <a:r>
              <a:rPr lang="en-CA" sz="2000" dirty="0" smtClean="0"/>
              <a:t>Coast Region FRPA Implementation Team</a:t>
            </a:r>
          </a:p>
        </p:txBody>
      </p:sp>
      <p:sp>
        <p:nvSpPr>
          <p:cNvPr id="4099" name="Subtitle 2"/>
          <p:cNvSpPr>
            <a:spLocks noGrp="1"/>
          </p:cNvSpPr>
          <p:nvPr>
            <p:ph type="subTitle" idx="1"/>
          </p:nvPr>
        </p:nvSpPr>
        <p:spPr>
          <a:xfrm>
            <a:off x="611560" y="1768252"/>
            <a:ext cx="7858125" cy="4397052"/>
          </a:xfrm>
        </p:spPr>
        <p:txBody>
          <a:bodyPr/>
          <a:lstStyle/>
          <a:p>
            <a:pPr algn="l">
              <a:buFont typeface="Arial" pitchFamily="34" charset="0"/>
              <a:buChar char="•"/>
            </a:pPr>
            <a:r>
              <a:rPr lang="en-CA" sz="2800" dirty="0" smtClean="0"/>
              <a:t> A standard to be applied in stands where </a:t>
            </a:r>
            <a:r>
              <a:rPr lang="en-CA" sz="2800" dirty="0" err="1" smtClean="0"/>
              <a:t>overstorey</a:t>
            </a:r>
            <a:r>
              <a:rPr lang="en-CA" sz="2800" dirty="0" smtClean="0"/>
              <a:t> trees contribute to the stocking obligation but no future harvest entries are required to meet stand structural objectives</a:t>
            </a:r>
            <a:endParaRPr lang="en-CA" sz="2400" dirty="0" smtClean="0"/>
          </a:p>
        </p:txBody>
      </p:sp>
      <p:pic>
        <p:nvPicPr>
          <p:cNvPr id="4100"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4101" name="TextBox 4"/>
          <p:cNvSpPr txBox="1">
            <a:spLocks noChangeArrowheads="1"/>
          </p:cNvSpPr>
          <p:nvPr/>
        </p:nvSpPr>
        <p:spPr bwMode="auto">
          <a:xfrm>
            <a:off x="1071563" y="332656"/>
            <a:ext cx="7286625" cy="1323439"/>
          </a:xfrm>
          <a:prstGeom prst="rect">
            <a:avLst/>
          </a:prstGeom>
          <a:noFill/>
          <a:ln w="9525">
            <a:noFill/>
            <a:miter lim="800000"/>
            <a:headEnd/>
            <a:tailEnd/>
          </a:ln>
        </p:spPr>
        <p:txBody>
          <a:bodyPr wrap="square">
            <a:spAutoFit/>
          </a:bodyPr>
          <a:lstStyle/>
          <a:p>
            <a:pPr algn="ctr"/>
            <a:r>
              <a:rPr lang="en-CA" sz="4000" dirty="0" smtClean="0">
                <a:latin typeface="Calibri" pitchFamily="34" charset="0"/>
              </a:rPr>
              <a:t>What is the single entry dispersed retention stocking standard? </a:t>
            </a:r>
            <a:endParaRPr lang="en-CA" sz="4000" dirty="0">
              <a:latin typeface="Calibri" pitchFamily="34" charset="0"/>
            </a:endParaRPr>
          </a:p>
        </p:txBody>
      </p:sp>
      <p:pic>
        <p:nvPicPr>
          <p:cNvPr id="3075" name="Picture 3" descr="H:\CRAIG\Partial Cutting\Fir\DFP Tour Mission Mar 10 2016 (8) (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645024"/>
            <a:ext cx="4032448" cy="266429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D:\Pictures\DFP Fdc\DSC0012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3645024"/>
            <a:ext cx="4104456" cy="26642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1224135"/>
          </a:xfrm>
        </p:spPr>
        <p:txBody>
          <a:bodyPr/>
          <a:lstStyle/>
          <a:p>
            <a:pPr eaLnBrk="1" hangingPunct="1"/>
            <a:r>
              <a:rPr lang="en-CA" sz="4800" dirty="0" smtClean="0"/>
              <a:t>SEDRSS - </a:t>
            </a:r>
            <a:r>
              <a:rPr lang="en-CA" sz="4800" dirty="0" err="1" smtClean="0"/>
              <a:t>Fdc</a:t>
            </a:r>
            <a:r>
              <a:rPr lang="en-CA" sz="4800" dirty="0" smtClean="0"/>
              <a:t/>
            </a:r>
            <a:br>
              <a:rPr lang="en-CA" sz="4800" dirty="0" smtClean="0"/>
            </a:br>
            <a:r>
              <a:rPr lang="en-CA" sz="4800" dirty="0" smtClean="0"/>
              <a:t>Stocking standard Principles</a:t>
            </a:r>
          </a:p>
        </p:txBody>
      </p:sp>
      <p:sp>
        <p:nvSpPr>
          <p:cNvPr id="3" name="Subtitle 2"/>
          <p:cNvSpPr>
            <a:spLocks noGrp="1"/>
          </p:cNvSpPr>
          <p:nvPr>
            <p:ph type="subTitle" idx="1"/>
          </p:nvPr>
        </p:nvSpPr>
        <p:spPr>
          <a:xfrm>
            <a:off x="539552" y="1772817"/>
            <a:ext cx="7992888" cy="3865984"/>
          </a:xfrm>
        </p:spPr>
        <p:txBody>
          <a:bodyPr rtlCol="0">
            <a:normAutofit fontScale="92500"/>
          </a:bodyPr>
          <a:lstStyle/>
          <a:p>
            <a:pPr algn="l" eaLnBrk="1" fontAlgn="auto" hangingPunct="1">
              <a:spcAft>
                <a:spcPts val="0"/>
              </a:spcAft>
              <a:buFont typeface="Arial" pitchFamily="34" charset="0"/>
              <a:buChar char="•"/>
              <a:defRPr/>
            </a:pPr>
            <a:r>
              <a:rPr lang="en-CA" sz="2400" dirty="0" smtClean="0"/>
              <a:t> Be based on ecologically suitable species </a:t>
            </a:r>
          </a:p>
          <a:p>
            <a:pPr algn="l" eaLnBrk="1" fontAlgn="auto" hangingPunct="1">
              <a:spcAft>
                <a:spcPts val="0"/>
              </a:spcAft>
              <a:buFont typeface="Arial" pitchFamily="34" charset="0"/>
              <a:buChar char="•"/>
              <a:defRPr/>
            </a:pPr>
            <a:r>
              <a:rPr lang="en-CA" sz="2400" dirty="0" smtClean="0"/>
              <a:t> Be measureable</a:t>
            </a:r>
          </a:p>
          <a:p>
            <a:pPr algn="l" eaLnBrk="1" fontAlgn="auto" hangingPunct="1">
              <a:spcAft>
                <a:spcPts val="0"/>
              </a:spcAft>
              <a:buFont typeface="Arial" pitchFamily="34" charset="0"/>
              <a:buChar char="•"/>
              <a:defRPr/>
            </a:pPr>
            <a:r>
              <a:rPr lang="en-CA" sz="2400" dirty="0" smtClean="0"/>
              <a:t> Describe where and when it will apply (situations or circumstances)</a:t>
            </a:r>
          </a:p>
          <a:p>
            <a:pPr algn="l" eaLnBrk="1" fontAlgn="auto" hangingPunct="1">
              <a:spcAft>
                <a:spcPts val="0"/>
              </a:spcAft>
              <a:buFont typeface="Arial" pitchFamily="34" charset="0"/>
              <a:buChar char="•"/>
              <a:defRPr/>
            </a:pPr>
            <a:r>
              <a:rPr lang="en-CA" sz="2400" dirty="0" smtClean="0"/>
              <a:t> Have clearly defined target conditions</a:t>
            </a:r>
          </a:p>
          <a:p>
            <a:pPr algn="l" eaLnBrk="1" fontAlgn="auto" hangingPunct="1">
              <a:spcAft>
                <a:spcPts val="0"/>
              </a:spcAft>
              <a:buFont typeface="Arial" pitchFamily="34" charset="0"/>
              <a:buChar char="•"/>
              <a:defRPr/>
            </a:pPr>
            <a:r>
              <a:rPr lang="en-CA" sz="2400" dirty="0" smtClean="0"/>
              <a:t> Have a specified time element for achievement</a:t>
            </a:r>
          </a:p>
          <a:p>
            <a:pPr algn="l" eaLnBrk="1" fontAlgn="auto" hangingPunct="1">
              <a:spcAft>
                <a:spcPts val="0"/>
              </a:spcAft>
              <a:buFont typeface="Arial" pitchFamily="34" charset="0"/>
              <a:buChar char="•"/>
              <a:defRPr/>
            </a:pPr>
            <a:r>
              <a:rPr lang="en-CA" sz="2400" dirty="0" smtClean="0"/>
              <a:t> Maintain or improve forest health (leave tree criteria)</a:t>
            </a:r>
          </a:p>
          <a:p>
            <a:pPr algn="l" eaLnBrk="1" fontAlgn="auto" hangingPunct="1">
              <a:spcAft>
                <a:spcPts val="0"/>
              </a:spcAft>
              <a:buFont typeface="Arial" pitchFamily="34" charset="0"/>
              <a:buChar char="•"/>
              <a:defRPr/>
            </a:pPr>
            <a:r>
              <a:rPr lang="en-CA" sz="2400" dirty="0" smtClean="0"/>
              <a:t> Maintain or minimize the impacts to stand productivity</a:t>
            </a:r>
          </a:p>
          <a:p>
            <a:pPr algn="l" eaLnBrk="1" fontAlgn="auto" hangingPunct="1">
              <a:spcAft>
                <a:spcPts val="0"/>
              </a:spcAft>
              <a:buFont typeface="Arial" pitchFamily="34" charset="0"/>
              <a:buChar char="•"/>
              <a:defRPr/>
            </a:pPr>
            <a:r>
              <a:rPr lang="en-CA" sz="2400" dirty="0" smtClean="0"/>
              <a:t> Maintain or enhance the commercially valuable timber supply </a:t>
            </a:r>
          </a:p>
          <a:p>
            <a:pPr algn="l" eaLnBrk="1" fontAlgn="auto" hangingPunct="1">
              <a:spcAft>
                <a:spcPts val="0"/>
              </a:spcAft>
              <a:buFont typeface="Arial" pitchFamily="34" charset="0"/>
              <a:buChar char="•"/>
              <a:defRPr/>
            </a:pPr>
            <a:r>
              <a:rPr lang="en-CA" sz="2400" dirty="0" smtClean="0"/>
              <a:t> Be flexible </a:t>
            </a: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283968" y="6488668"/>
            <a:ext cx="4498026" cy="369332"/>
          </a:xfrm>
          <a:prstGeom prst="rect">
            <a:avLst/>
          </a:prstGeom>
          <a:noFill/>
        </p:spPr>
        <p:txBody>
          <a:bodyPr wrap="none" rtlCol="0">
            <a:spAutoFit/>
          </a:bodyPr>
          <a:lstStyle/>
          <a:p>
            <a:r>
              <a:rPr lang="en-CA" dirty="0" smtClean="0"/>
              <a:t>Coast Region FRPA Implementation Team</a:t>
            </a:r>
            <a:endParaRPr lang="en-C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SEDRSS Application - </a:t>
            </a:r>
            <a:r>
              <a:rPr lang="en-CA" sz="4800" dirty="0" err="1" smtClean="0"/>
              <a:t>Fdc</a:t>
            </a:r>
            <a:endParaRPr lang="en-CA" sz="4800" dirty="0" smtClean="0"/>
          </a:p>
        </p:txBody>
      </p:sp>
      <p:sp>
        <p:nvSpPr>
          <p:cNvPr id="3" name="Subtitle 2"/>
          <p:cNvSpPr>
            <a:spLocks noGrp="1"/>
          </p:cNvSpPr>
          <p:nvPr>
            <p:ph type="subTitle" idx="1"/>
          </p:nvPr>
        </p:nvSpPr>
        <p:spPr>
          <a:xfrm>
            <a:off x="539552" y="1844824"/>
            <a:ext cx="7992888" cy="4392487"/>
          </a:xfrm>
        </p:spPr>
        <p:txBody>
          <a:bodyPr rtlCol="0">
            <a:normAutofit lnSpcReduction="10000"/>
          </a:bodyPr>
          <a:lstStyle/>
          <a:p>
            <a:pPr algn="l"/>
            <a:r>
              <a:rPr lang="en-CA" sz="2400" b="1" dirty="0" smtClean="0"/>
              <a:t>This stocking standard framework is not meant for: </a:t>
            </a:r>
          </a:p>
          <a:p>
            <a:pPr algn="l"/>
            <a:r>
              <a:rPr lang="en-CA" sz="2400" b="1" dirty="0" err="1"/>
              <a:t>C</a:t>
            </a:r>
            <a:r>
              <a:rPr lang="en-CA" sz="2400" b="1" dirty="0" err="1" smtClean="0"/>
              <a:t>learcuts</a:t>
            </a:r>
            <a:r>
              <a:rPr lang="en-CA" sz="2400" b="1" dirty="0" smtClean="0"/>
              <a:t> or stands with low levels of dispersed retention.</a:t>
            </a:r>
          </a:p>
          <a:p>
            <a:pPr marL="342900" lvl="0" indent="-342900" algn="l">
              <a:buFont typeface="Arial" panose="020B0604020202020204" pitchFamily="34" charset="0"/>
              <a:buChar char="•"/>
            </a:pPr>
            <a:r>
              <a:rPr lang="en-US" sz="2000" dirty="0" smtClean="0"/>
              <a:t>For areas with ≤ 4 m2/ha dispersed RBA an even aged stocking standard is appropriate.  </a:t>
            </a:r>
            <a:endParaRPr lang="en-CA" sz="2000" dirty="0" smtClean="0"/>
          </a:p>
          <a:p>
            <a:pPr algn="l"/>
            <a:r>
              <a:rPr lang="en-CA" sz="2400" b="1" dirty="0" smtClean="0"/>
              <a:t>Stands with no regeneration objective</a:t>
            </a:r>
          </a:p>
          <a:p>
            <a:pPr marL="342900" lvl="0" indent="-342900" algn="l">
              <a:buFont typeface="Arial" panose="020B0604020202020204" pitchFamily="34" charset="0"/>
              <a:buChar char="•"/>
            </a:pPr>
            <a:r>
              <a:rPr lang="en-US" sz="2000" dirty="0" smtClean="0"/>
              <a:t>For stands with ≥ 40m2/ha dispersed RBA, a standard based on RBA only with no regeneration component is appropriate</a:t>
            </a:r>
            <a:r>
              <a:rPr lang="en-US" sz="2400" dirty="0" smtClean="0"/>
              <a:t>.  </a:t>
            </a:r>
          </a:p>
          <a:p>
            <a:pPr algn="l"/>
            <a:endParaRPr lang="en-CA" sz="2400" b="1" dirty="0" smtClean="0"/>
          </a:p>
          <a:p>
            <a:pPr algn="l"/>
            <a:r>
              <a:rPr lang="en-CA" sz="2400" b="1" dirty="0" smtClean="0"/>
              <a:t> The SEDRSS </a:t>
            </a:r>
            <a:r>
              <a:rPr lang="en-CA" sz="2400" b="1" dirty="0" err="1" smtClean="0"/>
              <a:t>Fdc</a:t>
            </a:r>
            <a:r>
              <a:rPr lang="en-CA" sz="2400" b="1" dirty="0" smtClean="0"/>
              <a:t> standard </a:t>
            </a:r>
            <a:r>
              <a:rPr lang="en-CA" sz="2400" b="1" dirty="0"/>
              <a:t>is calibrated </a:t>
            </a:r>
            <a:r>
              <a:rPr lang="en-CA" sz="2400" b="1" dirty="0" smtClean="0"/>
              <a:t>for:</a:t>
            </a:r>
            <a:endParaRPr lang="en-CA" sz="2400" b="1" dirty="0"/>
          </a:p>
          <a:p>
            <a:pPr marL="342900" indent="-342900" algn="l">
              <a:buFont typeface="Arial" panose="020B0604020202020204" pitchFamily="34" charset="0"/>
              <a:buChar char="•"/>
            </a:pPr>
            <a:r>
              <a:rPr lang="en-CA" sz="2000" dirty="0"/>
              <a:t>Second growth </a:t>
            </a:r>
            <a:r>
              <a:rPr lang="en-CA" sz="2000" dirty="0" err="1"/>
              <a:t>Fdc</a:t>
            </a:r>
            <a:r>
              <a:rPr lang="en-CA" sz="2000" dirty="0"/>
              <a:t>  or </a:t>
            </a:r>
            <a:r>
              <a:rPr lang="en-CA" sz="2000" dirty="0" err="1"/>
              <a:t>Fdc</a:t>
            </a:r>
            <a:r>
              <a:rPr lang="en-CA" sz="2000" dirty="0"/>
              <a:t>/</a:t>
            </a:r>
            <a:r>
              <a:rPr lang="en-CA" sz="2000" dirty="0" err="1"/>
              <a:t>Hw</a:t>
            </a:r>
            <a:r>
              <a:rPr lang="en-CA" sz="2000" dirty="0"/>
              <a:t> mixes (&gt; 80 % second growth) where the site index for </a:t>
            </a:r>
            <a:r>
              <a:rPr lang="en-CA" sz="2000" dirty="0" err="1"/>
              <a:t>Fdc</a:t>
            </a:r>
            <a:r>
              <a:rPr lang="en-CA" sz="2000" dirty="0"/>
              <a:t> is between 24 and 36</a:t>
            </a:r>
          </a:p>
          <a:p>
            <a:pPr marL="342900" indent="-342900" algn="l">
              <a:buFont typeface="Arial" panose="020B0604020202020204" pitchFamily="34" charset="0"/>
              <a:buChar char="•"/>
            </a:pPr>
            <a:r>
              <a:rPr lang="en-CA" sz="2000" dirty="0"/>
              <a:t>CDF and CWH subzones in maritime and </a:t>
            </a:r>
            <a:r>
              <a:rPr lang="en-CA" sz="2000" dirty="0" err="1"/>
              <a:t>submaritime</a:t>
            </a:r>
            <a:r>
              <a:rPr lang="en-CA" sz="2000" dirty="0"/>
              <a:t> areas</a:t>
            </a:r>
            <a:r>
              <a:rPr lang="en-CA" sz="2200" dirty="0"/>
              <a:t> </a:t>
            </a:r>
          </a:p>
          <a:p>
            <a:pPr algn="l" eaLnBrk="1" fontAlgn="auto" hangingPunct="1">
              <a:spcAft>
                <a:spcPts val="0"/>
              </a:spcAft>
              <a:buFont typeface="Arial" pitchFamily="34" charset="0"/>
              <a:buChar char="•"/>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SEDRSS Application </a:t>
            </a:r>
            <a:r>
              <a:rPr lang="en-CA" sz="4800" smtClean="0"/>
              <a:t>Fdc</a:t>
            </a:r>
            <a:endParaRPr lang="en-CA" sz="4800" dirty="0" smtClean="0"/>
          </a:p>
        </p:txBody>
      </p:sp>
      <p:sp>
        <p:nvSpPr>
          <p:cNvPr id="3" name="Subtitle 2"/>
          <p:cNvSpPr>
            <a:spLocks noGrp="1"/>
          </p:cNvSpPr>
          <p:nvPr>
            <p:ph type="subTitle" idx="1"/>
          </p:nvPr>
        </p:nvSpPr>
        <p:spPr>
          <a:xfrm>
            <a:off x="539552" y="1844824"/>
            <a:ext cx="7992888" cy="4392487"/>
          </a:xfrm>
        </p:spPr>
        <p:txBody>
          <a:bodyPr rtlCol="0">
            <a:normAutofit fontScale="92500" lnSpcReduction="20000"/>
          </a:bodyPr>
          <a:lstStyle/>
          <a:p>
            <a:pPr algn="l" eaLnBrk="1" fontAlgn="auto" hangingPunct="1">
              <a:spcAft>
                <a:spcPts val="0"/>
              </a:spcAft>
              <a:defRPr/>
            </a:pPr>
            <a:r>
              <a:rPr lang="en-CA" sz="2400" b="1" dirty="0" smtClean="0"/>
              <a:t>Low retention ( &lt; 4 m2 per ha)</a:t>
            </a:r>
          </a:p>
          <a:p>
            <a:pPr algn="l" eaLnBrk="1" fontAlgn="auto" hangingPunct="1">
              <a:spcAft>
                <a:spcPts val="0"/>
              </a:spcAft>
              <a:buFont typeface="Arial" pitchFamily="34" charset="0"/>
              <a:buChar char="•"/>
              <a:defRPr/>
            </a:pPr>
            <a:r>
              <a:rPr lang="en-CA" sz="2400" dirty="0" smtClean="0"/>
              <a:t>The landscape is not constrained by </a:t>
            </a:r>
          </a:p>
          <a:p>
            <a:pPr algn="l" eaLnBrk="1" fontAlgn="auto" hangingPunct="1">
              <a:spcAft>
                <a:spcPts val="0"/>
              </a:spcAft>
              <a:defRPr/>
            </a:pPr>
            <a:r>
              <a:rPr lang="en-CA" sz="2400" dirty="0" smtClean="0"/>
              <a:t>non timber resource objectives</a:t>
            </a:r>
          </a:p>
          <a:p>
            <a:pPr algn="l" eaLnBrk="1" fontAlgn="auto" hangingPunct="1">
              <a:spcAft>
                <a:spcPts val="0"/>
              </a:spcAft>
              <a:buFont typeface="Arial" pitchFamily="34" charset="0"/>
              <a:buChar char="•"/>
              <a:defRPr/>
            </a:pPr>
            <a:r>
              <a:rPr lang="en-CA" sz="2400" dirty="0" smtClean="0"/>
              <a:t> SEDRSS does not apply</a:t>
            </a:r>
          </a:p>
          <a:p>
            <a:pPr algn="l" eaLnBrk="1" fontAlgn="auto" hangingPunct="1">
              <a:spcAft>
                <a:spcPts val="0"/>
              </a:spcAft>
              <a:buFont typeface="Arial" pitchFamily="34" charset="0"/>
              <a:buChar char="•"/>
              <a:defRPr/>
            </a:pPr>
            <a:r>
              <a:rPr lang="en-CA" sz="2400" dirty="0"/>
              <a:t> </a:t>
            </a:r>
            <a:r>
              <a:rPr lang="en-CA" sz="2400" dirty="0" smtClean="0"/>
              <a:t>Even –aged standards apply</a:t>
            </a:r>
          </a:p>
          <a:p>
            <a:pPr algn="l" eaLnBrk="1" fontAlgn="auto" hangingPunct="1">
              <a:spcAft>
                <a:spcPts val="0"/>
              </a:spcAft>
              <a:buFont typeface="Arial" pitchFamily="34" charset="0"/>
              <a:buChar char="•"/>
              <a:defRPr/>
            </a:pPr>
            <a:r>
              <a:rPr lang="en-CA" sz="2400" dirty="0"/>
              <a:t> </a:t>
            </a:r>
            <a:r>
              <a:rPr lang="en-CA" sz="2400" dirty="0" err="1" smtClean="0"/>
              <a:t>Fdc</a:t>
            </a:r>
            <a:r>
              <a:rPr lang="en-CA" sz="2400" dirty="0" smtClean="0"/>
              <a:t>  primary species for regeneration </a:t>
            </a:r>
          </a:p>
          <a:p>
            <a:pPr algn="l" eaLnBrk="1" fontAlgn="auto" hangingPunct="1">
              <a:spcAft>
                <a:spcPts val="0"/>
              </a:spcAft>
              <a:defRPr/>
            </a:pPr>
            <a:endParaRPr lang="en-CA" sz="2400" dirty="0" smtClean="0"/>
          </a:p>
          <a:p>
            <a:pPr algn="l" eaLnBrk="1" fontAlgn="auto" hangingPunct="1">
              <a:spcAft>
                <a:spcPts val="0"/>
              </a:spcAft>
              <a:defRPr/>
            </a:pPr>
            <a:r>
              <a:rPr lang="en-CA" sz="2400" dirty="0" smtClean="0"/>
              <a:t> </a:t>
            </a:r>
            <a:r>
              <a:rPr lang="en-CA" sz="2400" b="1" dirty="0" smtClean="0"/>
              <a:t>Moderate retention (4 to 10 m2 per ha)</a:t>
            </a:r>
          </a:p>
          <a:p>
            <a:pPr algn="l" eaLnBrk="1" fontAlgn="auto" hangingPunct="1">
              <a:spcAft>
                <a:spcPts val="0"/>
              </a:spcAft>
              <a:buFont typeface="Arial" pitchFamily="34" charset="0"/>
              <a:buChar char="•"/>
              <a:defRPr/>
            </a:pPr>
            <a:r>
              <a:rPr lang="en-CA" sz="2400" dirty="0" smtClean="0"/>
              <a:t> Resource values moderately constrain</a:t>
            </a:r>
          </a:p>
          <a:p>
            <a:pPr algn="l" eaLnBrk="1" fontAlgn="auto" hangingPunct="1">
              <a:spcAft>
                <a:spcPts val="0"/>
              </a:spcAft>
              <a:defRPr/>
            </a:pPr>
            <a:r>
              <a:rPr lang="en-CA" sz="2400" dirty="0" smtClean="0"/>
              <a:t>post harvest stand structure</a:t>
            </a:r>
          </a:p>
          <a:p>
            <a:pPr algn="l" eaLnBrk="1" fontAlgn="auto" hangingPunct="1">
              <a:spcAft>
                <a:spcPts val="0"/>
              </a:spcAft>
              <a:buFont typeface="Arial" pitchFamily="34" charset="0"/>
              <a:buChar char="•"/>
              <a:defRPr/>
            </a:pPr>
            <a:r>
              <a:rPr lang="en-CA" sz="2400" dirty="0" smtClean="0"/>
              <a:t> SEDRSS applies</a:t>
            </a:r>
          </a:p>
          <a:p>
            <a:pPr algn="l" eaLnBrk="1" fontAlgn="auto" hangingPunct="1">
              <a:spcAft>
                <a:spcPts val="0"/>
              </a:spcAft>
              <a:buFont typeface="Arial" pitchFamily="34" charset="0"/>
              <a:buChar char="•"/>
              <a:defRPr/>
            </a:pPr>
            <a:r>
              <a:rPr lang="en-CA" sz="2400" dirty="0"/>
              <a:t> </a:t>
            </a:r>
            <a:r>
              <a:rPr lang="en-CA" sz="2400" dirty="0" err="1" smtClean="0"/>
              <a:t>Fd</a:t>
            </a:r>
            <a:r>
              <a:rPr lang="en-CA" sz="2400" dirty="0" smtClean="0"/>
              <a:t>  primary species for regeneration</a:t>
            </a:r>
          </a:p>
          <a:p>
            <a:pPr algn="l" eaLnBrk="1" fontAlgn="auto" hangingPunct="1">
              <a:spcAft>
                <a:spcPts val="0"/>
              </a:spcAft>
              <a:defRPr/>
            </a:pPr>
            <a:r>
              <a:rPr lang="en-CA" sz="2400" dirty="0"/>
              <a:t>(</a:t>
            </a:r>
            <a:r>
              <a:rPr lang="en-CA" sz="2400" dirty="0" smtClean="0"/>
              <a:t>ecologically suitable) </a:t>
            </a:r>
          </a:p>
          <a:p>
            <a:pPr algn="l" eaLnBrk="1" fontAlgn="auto" hangingPunct="1">
              <a:spcAft>
                <a:spcPts val="0"/>
              </a:spcAft>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pic>
        <p:nvPicPr>
          <p:cNvPr id="6146" name="Picture 2"/>
          <p:cNvPicPr>
            <a:picLocks noChangeAspect="1" noChangeArrowheads="1"/>
          </p:cNvPicPr>
          <p:nvPr/>
        </p:nvPicPr>
        <p:blipFill>
          <a:blip r:embed="rId4" cstate="print"/>
          <a:srcRect/>
          <a:stretch>
            <a:fillRect/>
          </a:stretch>
        </p:blipFill>
        <p:spPr bwMode="auto">
          <a:xfrm>
            <a:off x="5796136" y="2060848"/>
            <a:ext cx="2543175" cy="2000250"/>
          </a:xfrm>
          <a:prstGeom prst="rect">
            <a:avLst/>
          </a:prstGeom>
          <a:noFill/>
          <a:ln w="9525">
            <a:noFill/>
            <a:miter lim="800000"/>
            <a:headEnd/>
            <a:tailEnd/>
          </a:ln>
        </p:spPr>
      </p:pic>
      <p:pic>
        <p:nvPicPr>
          <p:cNvPr id="5122" name="Picture 2" descr="D:\Pictures\DFP Fdc\DSC0011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78301" y="4061098"/>
            <a:ext cx="2578843" cy="22482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SEDRSS Application </a:t>
            </a:r>
            <a:r>
              <a:rPr lang="en-CA" sz="4800" smtClean="0"/>
              <a:t>Fdc</a:t>
            </a:r>
            <a:endParaRPr lang="en-CA" sz="4800" dirty="0" smtClean="0"/>
          </a:p>
        </p:txBody>
      </p:sp>
      <p:sp>
        <p:nvSpPr>
          <p:cNvPr id="3" name="Subtitle 2"/>
          <p:cNvSpPr>
            <a:spLocks noGrp="1"/>
          </p:cNvSpPr>
          <p:nvPr>
            <p:ph type="subTitle" idx="1"/>
          </p:nvPr>
        </p:nvSpPr>
        <p:spPr>
          <a:xfrm>
            <a:off x="539552" y="1844824"/>
            <a:ext cx="7992888" cy="4392487"/>
          </a:xfrm>
        </p:spPr>
        <p:txBody>
          <a:bodyPr rtlCol="0">
            <a:normAutofit fontScale="92500" lnSpcReduction="20000"/>
          </a:bodyPr>
          <a:lstStyle/>
          <a:p>
            <a:pPr algn="l" eaLnBrk="1" fontAlgn="auto" hangingPunct="1">
              <a:spcAft>
                <a:spcPts val="0"/>
              </a:spcAft>
              <a:defRPr/>
            </a:pPr>
            <a:r>
              <a:rPr lang="en-CA" sz="2400" b="1" dirty="0" smtClean="0"/>
              <a:t>Moderate retention ( 10 - 16  m2 per ha)</a:t>
            </a:r>
          </a:p>
          <a:p>
            <a:pPr lvl="0" algn="l" eaLnBrk="1" fontAlgn="auto" hangingPunct="1">
              <a:spcAft>
                <a:spcPts val="0"/>
              </a:spcAft>
              <a:buFont typeface="Arial" pitchFamily="34" charset="0"/>
              <a:buChar char="•"/>
              <a:defRPr/>
            </a:pPr>
            <a:r>
              <a:rPr lang="en-CA" sz="2400" dirty="0"/>
              <a:t> </a:t>
            </a:r>
            <a:r>
              <a:rPr lang="en-CA" sz="2400" dirty="0">
                <a:solidFill>
                  <a:prstClr val="black">
                    <a:tint val="75000"/>
                  </a:prstClr>
                </a:solidFill>
              </a:rPr>
              <a:t>Resource values moderately constrain</a:t>
            </a:r>
          </a:p>
          <a:p>
            <a:pPr lvl="0" algn="l" eaLnBrk="1" fontAlgn="auto" hangingPunct="1">
              <a:spcAft>
                <a:spcPts val="0"/>
              </a:spcAft>
              <a:defRPr/>
            </a:pPr>
            <a:r>
              <a:rPr lang="en-CA" sz="2400" dirty="0">
                <a:solidFill>
                  <a:prstClr val="black">
                    <a:tint val="75000"/>
                  </a:prstClr>
                </a:solidFill>
              </a:rPr>
              <a:t>post harvest stand structure</a:t>
            </a:r>
          </a:p>
          <a:p>
            <a:pPr algn="l" eaLnBrk="1" fontAlgn="auto" hangingPunct="1">
              <a:spcAft>
                <a:spcPts val="0"/>
              </a:spcAft>
              <a:buFont typeface="Arial" pitchFamily="34" charset="0"/>
              <a:buChar char="•"/>
              <a:defRPr/>
            </a:pPr>
            <a:r>
              <a:rPr lang="en-CA" sz="2400" dirty="0" smtClean="0"/>
              <a:t> SEDRSS applies</a:t>
            </a:r>
          </a:p>
          <a:p>
            <a:pPr algn="l" eaLnBrk="1" fontAlgn="auto" hangingPunct="1">
              <a:spcAft>
                <a:spcPts val="0"/>
              </a:spcAft>
              <a:buFont typeface="Arial" pitchFamily="34" charset="0"/>
              <a:buChar char="•"/>
              <a:defRPr/>
            </a:pPr>
            <a:r>
              <a:rPr lang="en-CA" sz="2400" dirty="0"/>
              <a:t> </a:t>
            </a:r>
            <a:r>
              <a:rPr lang="en-CA" sz="2400" dirty="0" err="1" smtClean="0"/>
              <a:t>Fdc</a:t>
            </a:r>
            <a:r>
              <a:rPr lang="en-CA" sz="2400" dirty="0" smtClean="0"/>
              <a:t> secondary species for regeneration  </a:t>
            </a:r>
          </a:p>
          <a:p>
            <a:pPr algn="l" eaLnBrk="1" fontAlgn="auto" hangingPunct="1">
              <a:spcAft>
                <a:spcPts val="0"/>
              </a:spcAft>
              <a:defRPr/>
            </a:pPr>
            <a:r>
              <a:rPr lang="en-CA" sz="2400" dirty="0" smtClean="0"/>
              <a:t>(marginally ecologically </a:t>
            </a:r>
            <a:r>
              <a:rPr lang="en-CA" sz="2400" dirty="0" smtClean="0"/>
              <a:t>suitabl</a:t>
            </a:r>
            <a:r>
              <a:rPr lang="en-CA" sz="2400" dirty="0" smtClean="0"/>
              <a:t>e)</a:t>
            </a:r>
            <a:r>
              <a:rPr lang="en-CA" sz="2400" dirty="0" smtClean="0"/>
              <a:t> </a:t>
            </a:r>
            <a:endParaRPr lang="en-CA" sz="2400" dirty="0" smtClean="0"/>
          </a:p>
          <a:p>
            <a:pPr algn="l" eaLnBrk="1" fontAlgn="auto" hangingPunct="1">
              <a:spcAft>
                <a:spcPts val="0"/>
              </a:spcAft>
              <a:defRPr/>
            </a:pPr>
            <a:endParaRPr lang="en-CA" sz="2400" dirty="0" smtClean="0"/>
          </a:p>
          <a:p>
            <a:pPr algn="l" eaLnBrk="1" fontAlgn="auto" hangingPunct="1">
              <a:spcAft>
                <a:spcPts val="0"/>
              </a:spcAft>
              <a:defRPr/>
            </a:pPr>
            <a:r>
              <a:rPr lang="en-CA" sz="2400" dirty="0" smtClean="0"/>
              <a:t> </a:t>
            </a:r>
            <a:r>
              <a:rPr lang="en-CA" sz="2400" b="1" dirty="0" smtClean="0"/>
              <a:t>Moderate retention (16-40 m2 per ha)</a:t>
            </a:r>
          </a:p>
          <a:p>
            <a:pPr algn="l" eaLnBrk="1" fontAlgn="auto" hangingPunct="1">
              <a:spcAft>
                <a:spcPts val="0"/>
              </a:spcAft>
              <a:buFont typeface="Arial" pitchFamily="34" charset="0"/>
              <a:buChar char="•"/>
              <a:defRPr/>
            </a:pPr>
            <a:r>
              <a:rPr lang="en-CA" sz="2400" dirty="0" smtClean="0"/>
              <a:t> Resource values moderately constrain</a:t>
            </a:r>
          </a:p>
          <a:p>
            <a:pPr algn="l" eaLnBrk="1" fontAlgn="auto" hangingPunct="1">
              <a:spcAft>
                <a:spcPts val="0"/>
              </a:spcAft>
              <a:defRPr/>
            </a:pPr>
            <a:r>
              <a:rPr lang="en-CA" sz="2400" dirty="0" smtClean="0"/>
              <a:t>post harvest stand structure</a:t>
            </a:r>
          </a:p>
          <a:p>
            <a:pPr algn="l" eaLnBrk="1" fontAlgn="auto" hangingPunct="1">
              <a:spcAft>
                <a:spcPts val="0"/>
              </a:spcAft>
              <a:buFont typeface="Arial" pitchFamily="34" charset="0"/>
              <a:buChar char="•"/>
              <a:defRPr/>
            </a:pPr>
            <a:r>
              <a:rPr lang="en-CA" sz="2400" dirty="0" smtClean="0"/>
              <a:t> SEDRSS applies</a:t>
            </a:r>
          </a:p>
          <a:p>
            <a:pPr algn="l" eaLnBrk="1" fontAlgn="auto" hangingPunct="1">
              <a:spcAft>
                <a:spcPts val="0"/>
              </a:spcAft>
              <a:buFont typeface="Arial" pitchFamily="34" charset="0"/>
              <a:buChar char="•"/>
              <a:defRPr/>
            </a:pPr>
            <a:r>
              <a:rPr lang="en-CA" sz="2400" dirty="0"/>
              <a:t> </a:t>
            </a:r>
            <a:r>
              <a:rPr lang="en-CA" sz="2400" dirty="0" err="1" smtClean="0"/>
              <a:t>Fd</a:t>
            </a:r>
            <a:r>
              <a:rPr lang="en-CA" sz="2400" dirty="0" smtClean="0"/>
              <a:t> </a:t>
            </a:r>
            <a:r>
              <a:rPr lang="en-CA" sz="2400" b="1" u="sng" dirty="0" smtClean="0"/>
              <a:t> not </a:t>
            </a:r>
            <a:r>
              <a:rPr lang="en-CA" sz="2400" dirty="0" smtClean="0"/>
              <a:t>ecologically suitable for regeneration </a:t>
            </a:r>
          </a:p>
          <a:p>
            <a:pPr algn="l" eaLnBrk="1" fontAlgn="auto" hangingPunct="1">
              <a:spcAft>
                <a:spcPts val="0"/>
              </a:spcAft>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9714" y="1844824"/>
            <a:ext cx="2660718" cy="2232248"/>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8144" y="4227182"/>
            <a:ext cx="2592288" cy="1866114"/>
          </a:xfrm>
          <a:prstGeom prst="rect">
            <a:avLst/>
          </a:prstGeom>
        </p:spPr>
      </p:pic>
    </p:spTree>
    <p:extLst>
      <p:ext uri="{BB962C8B-B14F-4D97-AF65-F5344CB8AC3E}">
        <p14:creationId xmlns:p14="http://schemas.microsoft.com/office/powerpoint/2010/main" val="16235763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SEDRSS Application - </a:t>
            </a:r>
            <a:r>
              <a:rPr lang="en-CA" sz="4800" dirty="0" err="1" smtClean="0"/>
              <a:t>Fdc</a:t>
            </a:r>
            <a:endParaRPr lang="en-CA" sz="4800" dirty="0" smtClean="0"/>
          </a:p>
        </p:txBody>
      </p:sp>
      <p:sp>
        <p:nvSpPr>
          <p:cNvPr id="3" name="Subtitle 2"/>
          <p:cNvSpPr>
            <a:spLocks noGrp="1"/>
          </p:cNvSpPr>
          <p:nvPr>
            <p:ph type="subTitle" idx="1"/>
          </p:nvPr>
        </p:nvSpPr>
        <p:spPr>
          <a:xfrm>
            <a:off x="539552" y="1844824"/>
            <a:ext cx="7992888" cy="4392487"/>
          </a:xfrm>
        </p:spPr>
        <p:txBody>
          <a:bodyPr rtlCol="0">
            <a:normAutofit/>
          </a:bodyPr>
          <a:lstStyle/>
          <a:p>
            <a:pPr algn="l" eaLnBrk="1" fontAlgn="auto" hangingPunct="1">
              <a:spcAft>
                <a:spcPts val="0"/>
              </a:spcAft>
              <a:defRPr/>
            </a:pPr>
            <a:r>
              <a:rPr lang="en-CA" sz="2400" dirty="0" smtClean="0"/>
              <a:t> </a:t>
            </a:r>
            <a:r>
              <a:rPr lang="en-CA" sz="2400" b="1" dirty="0" smtClean="0"/>
              <a:t>High retention (&gt; 40 m2 per ha)</a:t>
            </a:r>
          </a:p>
          <a:p>
            <a:pPr algn="l" eaLnBrk="1" fontAlgn="auto" hangingPunct="1">
              <a:spcAft>
                <a:spcPts val="0"/>
              </a:spcAft>
              <a:buFont typeface="Arial" pitchFamily="34" charset="0"/>
              <a:buChar char="•"/>
              <a:defRPr/>
            </a:pPr>
            <a:r>
              <a:rPr lang="en-CA" sz="2400" dirty="0" smtClean="0"/>
              <a:t> Resource objectives do not allow for </a:t>
            </a:r>
          </a:p>
          <a:p>
            <a:pPr algn="l" eaLnBrk="1" fontAlgn="auto" hangingPunct="1">
              <a:spcAft>
                <a:spcPts val="0"/>
              </a:spcAft>
              <a:defRPr/>
            </a:pPr>
            <a:r>
              <a:rPr lang="en-CA" sz="2400" dirty="0" smtClean="0"/>
              <a:t>much flexibility in post harvest stand</a:t>
            </a:r>
          </a:p>
          <a:p>
            <a:pPr algn="l" eaLnBrk="1" fontAlgn="auto" hangingPunct="1">
              <a:spcAft>
                <a:spcPts val="0"/>
              </a:spcAft>
              <a:defRPr/>
            </a:pPr>
            <a:r>
              <a:rPr lang="en-CA" sz="2400" dirty="0" smtClean="0"/>
              <a:t>Structure.</a:t>
            </a:r>
          </a:p>
          <a:p>
            <a:pPr algn="l" eaLnBrk="1" fontAlgn="auto" hangingPunct="1">
              <a:spcAft>
                <a:spcPts val="0"/>
              </a:spcAft>
              <a:buFont typeface="Arial" pitchFamily="34" charset="0"/>
              <a:buChar char="•"/>
              <a:defRPr/>
            </a:pPr>
            <a:r>
              <a:rPr lang="en-CA" sz="2400" dirty="0" smtClean="0"/>
              <a:t>  SEDRSS does not apply.</a:t>
            </a:r>
          </a:p>
          <a:p>
            <a:pPr algn="l" eaLnBrk="1" fontAlgn="auto" hangingPunct="1">
              <a:spcAft>
                <a:spcPts val="0"/>
              </a:spcAft>
              <a:buFont typeface="Arial" pitchFamily="34" charset="0"/>
              <a:buChar char="•"/>
              <a:defRPr/>
            </a:pPr>
            <a:r>
              <a:rPr lang="en-CA" sz="2400" dirty="0" smtClean="0"/>
              <a:t>  e.g., Intermediate cutting ,</a:t>
            </a:r>
          </a:p>
          <a:p>
            <a:pPr algn="l" eaLnBrk="1" fontAlgn="auto" hangingPunct="1">
              <a:spcAft>
                <a:spcPts val="0"/>
              </a:spcAft>
              <a:defRPr/>
            </a:pPr>
            <a:r>
              <a:rPr lang="en-CA" sz="2400" dirty="0" smtClean="0"/>
              <a:t> commercial thinning </a:t>
            </a:r>
          </a:p>
          <a:p>
            <a:pPr algn="l" eaLnBrk="1" fontAlgn="auto" hangingPunct="1">
              <a:spcAft>
                <a:spcPts val="0"/>
              </a:spcAft>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pic>
        <p:nvPicPr>
          <p:cNvPr id="3074" name="Picture 2" descr="H:\CRAIG\Partial Cutting\Fir\DFP Tour Mission Mar 10 2016 (2) (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1916832"/>
            <a:ext cx="2952328" cy="38164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SEDRSS Application - </a:t>
            </a:r>
            <a:r>
              <a:rPr lang="en-CA" sz="4800" dirty="0" err="1" smtClean="0"/>
              <a:t>Fdc</a:t>
            </a:r>
            <a:endParaRPr lang="en-CA" sz="4800" dirty="0" smtClean="0"/>
          </a:p>
        </p:txBody>
      </p:sp>
      <p:sp>
        <p:nvSpPr>
          <p:cNvPr id="3" name="Subtitle 2"/>
          <p:cNvSpPr>
            <a:spLocks noGrp="1"/>
          </p:cNvSpPr>
          <p:nvPr>
            <p:ph type="subTitle" idx="1"/>
          </p:nvPr>
        </p:nvSpPr>
        <p:spPr>
          <a:xfrm>
            <a:off x="539552" y="1844824"/>
            <a:ext cx="7992888" cy="4392487"/>
          </a:xfrm>
        </p:spPr>
        <p:txBody>
          <a:bodyPr rtlCol="0">
            <a:normAutofit/>
          </a:bodyPr>
          <a:lstStyle/>
          <a:p>
            <a:pPr marL="0" lvl="1" algn="l" eaLnBrk="1" fontAlgn="auto" hangingPunct="1">
              <a:spcAft>
                <a:spcPts val="0"/>
              </a:spcAft>
              <a:defRPr/>
            </a:pPr>
            <a:r>
              <a:rPr lang="en-CA" sz="2400" dirty="0" smtClean="0"/>
              <a:t> </a:t>
            </a:r>
            <a:r>
              <a:rPr lang="en-US" b="1" dirty="0" smtClean="0"/>
              <a:t>SEDRSS-</a:t>
            </a:r>
            <a:r>
              <a:rPr lang="en-US" b="1" dirty="0" err="1" smtClean="0"/>
              <a:t>Fdc</a:t>
            </a:r>
            <a:r>
              <a:rPr lang="en-US" b="1" dirty="0" smtClean="0"/>
              <a:t>  may apply to aggregate</a:t>
            </a:r>
            <a:br>
              <a:rPr lang="en-US" b="1" dirty="0" smtClean="0"/>
            </a:br>
            <a:r>
              <a:rPr lang="en-US" b="1" dirty="0" smtClean="0"/>
              <a:t>retention if:</a:t>
            </a:r>
            <a:endParaRPr lang="en-CA" b="1" dirty="0"/>
          </a:p>
          <a:p>
            <a:pPr lvl="1" indent="-457200" algn="l" eaLnBrk="1" fontAlgn="auto" hangingPunct="1">
              <a:spcAft>
                <a:spcPts val="0"/>
              </a:spcAft>
              <a:buFont typeface="Arial" panose="020B0604020202020204" pitchFamily="34" charset="0"/>
              <a:buChar char="•"/>
              <a:defRPr/>
            </a:pPr>
            <a:r>
              <a:rPr lang="en-US" dirty="0" smtClean="0"/>
              <a:t>&gt; 15 % of the Su occupied by </a:t>
            </a:r>
            <a:r>
              <a:rPr lang="en-US" dirty="0"/>
              <a:t/>
            </a:r>
            <a:br>
              <a:rPr lang="en-US" dirty="0"/>
            </a:br>
            <a:r>
              <a:rPr lang="en-US" dirty="0" smtClean="0"/>
              <a:t>internal aggregates or</a:t>
            </a:r>
          </a:p>
          <a:p>
            <a:pPr lvl="1" indent="-457200" algn="l" eaLnBrk="1" fontAlgn="auto" hangingPunct="1">
              <a:spcAft>
                <a:spcPts val="0"/>
              </a:spcAft>
              <a:buFont typeface="Arial" panose="020B0604020202020204" pitchFamily="34" charset="0"/>
              <a:buChar char="•"/>
              <a:defRPr/>
            </a:pPr>
            <a:r>
              <a:rPr lang="en-US" dirty="0" smtClean="0"/>
              <a:t>&gt; 15 m2/ha mean basal area</a:t>
            </a:r>
            <a:br>
              <a:rPr lang="en-US" dirty="0" smtClean="0"/>
            </a:br>
            <a:r>
              <a:rPr lang="en-US" dirty="0" smtClean="0"/>
              <a:t>over entire Su </a:t>
            </a:r>
            <a:r>
              <a:rPr lang="en-US" b="1" dirty="0" smtClean="0"/>
              <a:t> </a:t>
            </a: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2348880"/>
            <a:ext cx="2952328"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8424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19202" y="421210"/>
            <a:ext cx="7600330" cy="936103"/>
          </a:xfrm>
        </p:spPr>
        <p:txBody>
          <a:bodyPr/>
          <a:lstStyle/>
          <a:p>
            <a:pPr eaLnBrk="1" hangingPunct="1"/>
            <a:r>
              <a:rPr lang="en-CA" sz="4800" dirty="0" smtClean="0"/>
              <a:t>SEDRSS – </a:t>
            </a:r>
            <a:r>
              <a:rPr lang="en-CA" sz="4800" dirty="0" err="1" smtClean="0"/>
              <a:t>Fdc</a:t>
            </a:r>
            <a:r>
              <a:rPr lang="en-CA" sz="4800" dirty="0" smtClean="0"/>
              <a:t/>
            </a:r>
            <a:br>
              <a:rPr lang="en-CA" sz="4800" dirty="0" smtClean="0"/>
            </a:br>
            <a:r>
              <a:rPr lang="en-CA" sz="4800" dirty="0" smtClean="0"/>
              <a:t>DFP table (Smith 2014)</a:t>
            </a:r>
          </a:p>
        </p:txBody>
      </p:sp>
      <p:sp>
        <p:nvSpPr>
          <p:cNvPr id="3" name="Subtitle 2"/>
          <p:cNvSpPr>
            <a:spLocks noGrp="1"/>
          </p:cNvSpPr>
          <p:nvPr>
            <p:ph type="subTitle" idx="1"/>
          </p:nvPr>
        </p:nvSpPr>
        <p:spPr>
          <a:xfrm>
            <a:off x="539552" y="1844824"/>
            <a:ext cx="7992888" cy="4392487"/>
          </a:xfrm>
        </p:spPr>
        <p:txBody>
          <a:bodyPr rtlCol="0">
            <a:normAutofit/>
          </a:bodyPr>
          <a:lstStyle/>
          <a:p>
            <a:pPr algn="l" eaLnBrk="1" fontAlgn="auto" hangingPunct="1">
              <a:spcAft>
                <a:spcPts val="0"/>
              </a:spcAft>
              <a:defRPr/>
            </a:pPr>
            <a:r>
              <a:rPr lang="en-CA" sz="2400" dirty="0" smtClean="0"/>
              <a:t> </a:t>
            </a:r>
          </a:p>
          <a:p>
            <a:pPr algn="l" eaLnBrk="1" fontAlgn="auto" hangingPunct="1">
              <a:spcAft>
                <a:spcPts val="0"/>
              </a:spcAft>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1476054" y="1556791"/>
            <a:ext cx="6912370" cy="4824537"/>
          </a:xfrm>
          <a:prstGeom prst="rect">
            <a:avLst/>
          </a:prstGeom>
          <a:noFill/>
          <a:ln>
            <a:noFill/>
          </a:ln>
        </p:spPr>
      </p:pic>
    </p:spTree>
    <p:extLst>
      <p:ext uri="{BB962C8B-B14F-4D97-AF65-F5344CB8AC3E}">
        <p14:creationId xmlns:p14="http://schemas.microsoft.com/office/powerpoint/2010/main" val="9389225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648071"/>
          </a:xfrm>
        </p:spPr>
        <p:txBody>
          <a:bodyPr/>
          <a:lstStyle/>
          <a:p>
            <a:pPr eaLnBrk="1" hangingPunct="1"/>
            <a:r>
              <a:rPr lang="en-CA" sz="4800" dirty="0" err="1" smtClean="0"/>
              <a:t>Overstorey</a:t>
            </a:r>
            <a:r>
              <a:rPr lang="en-CA" sz="4800" dirty="0" smtClean="0"/>
              <a:t> trees</a:t>
            </a:r>
          </a:p>
        </p:txBody>
      </p:sp>
      <p:sp>
        <p:nvSpPr>
          <p:cNvPr id="3" name="Subtitle 2"/>
          <p:cNvSpPr>
            <a:spLocks noGrp="1"/>
          </p:cNvSpPr>
          <p:nvPr>
            <p:ph type="subTitle" idx="1"/>
          </p:nvPr>
        </p:nvSpPr>
        <p:spPr>
          <a:xfrm>
            <a:off x="539552" y="1268760"/>
            <a:ext cx="8280920" cy="5184576"/>
          </a:xfrm>
        </p:spPr>
        <p:txBody>
          <a:bodyPr rtlCol="0">
            <a:normAutofit/>
          </a:bodyPr>
          <a:lstStyle/>
          <a:p>
            <a:pPr algn="l" eaLnBrk="1" fontAlgn="auto" hangingPunct="1">
              <a:spcAft>
                <a:spcPts val="0"/>
              </a:spcAft>
              <a:defRPr/>
            </a:pPr>
            <a:r>
              <a:rPr lang="en-CA" sz="2400" b="1" dirty="0" smtClean="0"/>
              <a:t>Key points:</a:t>
            </a:r>
          </a:p>
          <a:p>
            <a:pPr algn="l" eaLnBrk="1" fontAlgn="auto" hangingPunct="1">
              <a:spcAft>
                <a:spcPts val="0"/>
              </a:spcAft>
              <a:defRPr/>
            </a:pPr>
            <a:r>
              <a:rPr lang="en-CA" sz="2400" dirty="0" smtClean="0"/>
              <a:t>Crop tree:</a:t>
            </a:r>
          </a:p>
          <a:p>
            <a:pPr algn="l" eaLnBrk="1" fontAlgn="auto" hangingPunct="1">
              <a:spcAft>
                <a:spcPts val="0"/>
              </a:spcAft>
              <a:buFont typeface="Arial" pitchFamily="34" charset="0"/>
              <a:buChar char="•"/>
              <a:defRPr/>
            </a:pPr>
            <a:r>
              <a:rPr lang="en-CA" sz="2400" dirty="0" smtClean="0"/>
              <a:t> A tree with acceptable timber value and of acceptable health and vigour </a:t>
            </a:r>
          </a:p>
          <a:p>
            <a:pPr algn="l" eaLnBrk="1" fontAlgn="auto" hangingPunct="1">
              <a:spcAft>
                <a:spcPts val="0"/>
              </a:spcAft>
              <a:buFont typeface="Arial" pitchFamily="34" charset="0"/>
              <a:buChar char="•"/>
              <a:defRPr/>
            </a:pPr>
            <a:r>
              <a:rPr lang="en-CA" sz="2400" dirty="0" smtClean="0"/>
              <a:t>  Tree must meet or exceed damage criteria as indicated on survey reference card for multi-storied damage criteria</a:t>
            </a:r>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pic>
        <p:nvPicPr>
          <p:cNvPr id="4" name="Picture 4"/>
          <p:cNvPicPr>
            <a:picLocks noChangeAspect="1" noChangeArrowheads="1"/>
          </p:cNvPicPr>
          <p:nvPr/>
        </p:nvPicPr>
        <p:blipFill>
          <a:blip r:embed="rId4" cstate="print"/>
          <a:srcRect/>
          <a:stretch>
            <a:fillRect/>
          </a:stretch>
        </p:blipFill>
        <p:spPr bwMode="auto">
          <a:xfrm>
            <a:off x="323528" y="3789040"/>
            <a:ext cx="5112568" cy="2736304"/>
          </a:xfrm>
          <a:prstGeom prst="rect">
            <a:avLst/>
          </a:prstGeom>
          <a:noFill/>
          <a:ln w="9525">
            <a:noFill/>
            <a:miter lim="800000"/>
            <a:headEnd/>
            <a:tailEnd/>
          </a:ln>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21650" r="21650"/>
          <a:stretch/>
        </p:blipFill>
        <p:spPr>
          <a:xfrm>
            <a:off x="4860032" y="3789040"/>
            <a:ext cx="3491880" cy="252028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648071"/>
          </a:xfrm>
        </p:spPr>
        <p:txBody>
          <a:bodyPr/>
          <a:lstStyle/>
          <a:p>
            <a:pPr eaLnBrk="1" hangingPunct="1"/>
            <a:r>
              <a:rPr lang="en-CA" sz="4800" dirty="0" err="1" smtClean="0"/>
              <a:t>Overstorey</a:t>
            </a:r>
            <a:r>
              <a:rPr lang="en-CA" sz="4800" dirty="0" smtClean="0"/>
              <a:t> trees</a:t>
            </a:r>
          </a:p>
        </p:txBody>
      </p:sp>
      <p:sp>
        <p:nvSpPr>
          <p:cNvPr id="3" name="Subtitle 2"/>
          <p:cNvSpPr>
            <a:spLocks noGrp="1"/>
          </p:cNvSpPr>
          <p:nvPr>
            <p:ph type="subTitle" idx="1"/>
          </p:nvPr>
        </p:nvSpPr>
        <p:spPr>
          <a:xfrm>
            <a:off x="539552" y="1268760"/>
            <a:ext cx="8280920" cy="5184576"/>
          </a:xfrm>
        </p:spPr>
        <p:txBody>
          <a:bodyPr rtlCol="0">
            <a:normAutofit/>
          </a:bodyPr>
          <a:lstStyle/>
          <a:p>
            <a:pPr algn="l" eaLnBrk="1" fontAlgn="auto" hangingPunct="1">
              <a:spcAft>
                <a:spcPts val="0"/>
              </a:spcAft>
              <a:defRPr/>
            </a:pPr>
            <a:r>
              <a:rPr lang="en-CA" sz="2400" b="1" dirty="0" smtClean="0"/>
              <a:t>Key points:</a:t>
            </a:r>
          </a:p>
          <a:p>
            <a:pPr algn="l" eaLnBrk="1" fontAlgn="auto" hangingPunct="1">
              <a:spcAft>
                <a:spcPts val="0"/>
              </a:spcAft>
              <a:defRPr/>
            </a:pPr>
            <a:r>
              <a:rPr lang="en-CA" sz="2400" dirty="0" smtClean="0"/>
              <a:t> Non Crop tree:</a:t>
            </a:r>
          </a:p>
          <a:p>
            <a:pPr algn="l" eaLnBrk="1" fontAlgn="auto" hangingPunct="1">
              <a:spcAft>
                <a:spcPts val="0"/>
              </a:spcAft>
              <a:buFont typeface="Arial" pitchFamily="34" charset="0"/>
              <a:buChar char="•"/>
              <a:defRPr/>
            </a:pPr>
            <a:r>
              <a:rPr lang="en-CA" sz="2400" dirty="0" smtClean="0"/>
              <a:t>  Trees that do not meet the criteria as a crop tree or are considered non commercial trees.</a:t>
            </a:r>
          </a:p>
          <a:p>
            <a:pPr algn="l" eaLnBrk="1" fontAlgn="auto" hangingPunct="1">
              <a:spcAft>
                <a:spcPts val="0"/>
              </a:spcAft>
              <a:buFont typeface="Arial" pitchFamily="34" charset="0"/>
              <a:buChar char="•"/>
              <a:defRPr/>
            </a:pPr>
            <a:r>
              <a:rPr lang="en-CA" sz="2400" dirty="0" smtClean="0"/>
              <a:t> e.g., a tree that does not meet the forest health criteria such as hemlock dwarf mistletoe, root disease, scarring</a:t>
            </a:r>
          </a:p>
          <a:p>
            <a:pPr algn="l" eaLnBrk="1" fontAlgn="auto" hangingPunct="1">
              <a:spcAft>
                <a:spcPts val="0"/>
              </a:spcAft>
              <a:buFont typeface="Arial" pitchFamily="34" charset="0"/>
              <a:buChar char="•"/>
              <a:defRPr/>
            </a:pPr>
            <a:endParaRPr lang="en-CA" sz="2400" dirty="0" smtClean="0"/>
          </a:p>
          <a:p>
            <a:pPr algn="l" eaLnBrk="1" fontAlgn="auto" hangingPunct="1">
              <a:spcAft>
                <a:spcPts val="0"/>
              </a:spcAft>
              <a:buFont typeface="Arial" pitchFamily="34" charset="0"/>
              <a:buChar char="•"/>
              <a:defRPr/>
            </a:pPr>
            <a:endParaRPr lang="en-CA" sz="2400" dirty="0" smtClean="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pic>
        <p:nvPicPr>
          <p:cNvPr id="8195" name="Picture 3" descr="E:\McNichol CRIT\JD3-DMH #5.JPG"/>
          <p:cNvPicPr>
            <a:picLocks noChangeAspect="1" noChangeArrowheads="1"/>
          </p:cNvPicPr>
          <p:nvPr/>
        </p:nvPicPr>
        <p:blipFill>
          <a:blip r:embed="rId4" cstate="print"/>
          <a:srcRect/>
          <a:stretch>
            <a:fillRect/>
          </a:stretch>
        </p:blipFill>
        <p:spPr bwMode="auto">
          <a:xfrm>
            <a:off x="539552" y="3931920"/>
            <a:ext cx="3901440" cy="2449408"/>
          </a:xfrm>
          <a:prstGeom prst="rect">
            <a:avLst/>
          </a:prstGeom>
          <a:noFill/>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5" y="3931920"/>
            <a:ext cx="3600401" cy="2449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936103"/>
          </a:xfrm>
        </p:spPr>
        <p:txBody>
          <a:bodyPr/>
          <a:lstStyle/>
          <a:p>
            <a:pPr eaLnBrk="1" hangingPunct="1"/>
            <a:r>
              <a:rPr lang="en-CA" sz="4800" dirty="0" smtClean="0"/>
              <a:t>Regeneration</a:t>
            </a:r>
          </a:p>
        </p:txBody>
      </p:sp>
      <p:sp>
        <p:nvSpPr>
          <p:cNvPr id="3" name="Subtitle 2"/>
          <p:cNvSpPr>
            <a:spLocks noGrp="1"/>
          </p:cNvSpPr>
          <p:nvPr>
            <p:ph type="subTitle" idx="1"/>
          </p:nvPr>
        </p:nvSpPr>
        <p:spPr>
          <a:xfrm>
            <a:off x="539552" y="1772817"/>
            <a:ext cx="8175852" cy="3865984"/>
          </a:xfrm>
        </p:spPr>
        <p:txBody>
          <a:bodyPr rtlCol="0">
            <a:normAutofit lnSpcReduction="10000"/>
          </a:bodyPr>
          <a:lstStyle/>
          <a:p>
            <a:pPr algn="l" eaLnBrk="1" fontAlgn="auto" hangingPunct="1">
              <a:spcBef>
                <a:spcPts val="0"/>
              </a:spcBef>
              <a:spcAft>
                <a:spcPts val="1200"/>
              </a:spcAft>
              <a:defRPr/>
            </a:pPr>
            <a:r>
              <a:rPr lang="en-US" sz="2400" b="1" dirty="0" smtClean="0"/>
              <a:t>Key points:</a:t>
            </a:r>
          </a:p>
          <a:p>
            <a:pPr algn="l" eaLnBrk="1" fontAlgn="auto" hangingPunct="1">
              <a:spcBef>
                <a:spcPts val="0"/>
              </a:spcBef>
              <a:spcAft>
                <a:spcPts val="1200"/>
              </a:spcAft>
              <a:buFont typeface="Arial" pitchFamily="34" charset="0"/>
              <a:buChar char="•"/>
              <a:defRPr/>
            </a:pPr>
            <a:r>
              <a:rPr lang="en-US" sz="2400" dirty="0" smtClean="0"/>
              <a:t> Trees &lt; 12.5 cm </a:t>
            </a:r>
            <a:r>
              <a:rPr lang="en-US" sz="2400" dirty="0" err="1" smtClean="0"/>
              <a:t>dbh</a:t>
            </a:r>
            <a:endParaRPr lang="en-US" sz="2400" dirty="0" smtClean="0"/>
          </a:p>
          <a:p>
            <a:pPr algn="l" eaLnBrk="1" fontAlgn="auto" hangingPunct="1">
              <a:spcBef>
                <a:spcPts val="0"/>
              </a:spcBef>
              <a:spcAft>
                <a:spcPts val="1200"/>
              </a:spcAft>
              <a:buFont typeface="Arial" pitchFamily="34" charset="0"/>
              <a:buChar char="•"/>
              <a:defRPr/>
            </a:pPr>
            <a:r>
              <a:rPr lang="en-US" sz="2400" dirty="0" smtClean="0"/>
              <a:t> Meet the advanced regeneration criteria</a:t>
            </a:r>
          </a:p>
          <a:p>
            <a:pPr algn="l" eaLnBrk="1" fontAlgn="auto" hangingPunct="1">
              <a:spcBef>
                <a:spcPts val="0"/>
              </a:spcBef>
              <a:spcAft>
                <a:spcPts val="1200"/>
              </a:spcAft>
              <a:buFont typeface="Arial" pitchFamily="34" charset="0"/>
              <a:buChar char="•"/>
              <a:defRPr/>
            </a:pPr>
            <a:r>
              <a:rPr lang="en-US" sz="2400" dirty="0" smtClean="0"/>
              <a:t> Outside the dripline</a:t>
            </a:r>
            <a:r>
              <a:rPr lang="en-US" sz="2400" baseline="30000" dirty="0" smtClean="0"/>
              <a:t>1</a:t>
            </a:r>
            <a:r>
              <a:rPr lang="en-US" sz="2400" dirty="0" smtClean="0"/>
              <a:t> of an </a:t>
            </a:r>
            <a:r>
              <a:rPr lang="en-US" sz="2400" dirty="0" err="1" smtClean="0"/>
              <a:t>overstorey</a:t>
            </a:r>
            <a:r>
              <a:rPr lang="en-US" sz="2400" dirty="0" smtClean="0"/>
              <a:t> tree</a:t>
            </a:r>
          </a:p>
          <a:p>
            <a:pPr algn="l" eaLnBrk="1" fontAlgn="auto" hangingPunct="1">
              <a:spcBef>
                <a:spcPts val="0"/>
              </a:spcBef>
              <a:spcAft>
                <a:spcPts val="1200"/>
              </a:spcAft>
              <a:buFont typeface="Arial" pitchFamily="34" charset="0"/>
              <a:buChar char="•"/>
              <a:defRPr/>
            </a:pPr>
            <a:r>
              <a:rPr lang="en-US" sz="2400" dirty="0" smtClean="0"/>
              <a:t> ≥ the identified minimum height</a:t>
            </a:r>
          </a:p>
          <a:p>
            <a:pPr algn="l" eaLnBrk="1" fontAlgn="auto" hangingPunct="1">
              <a:spcBef>
                <a:spcPts val="0"/>
              </a:spcBef>
              <a:spcAft>
                <a:spcPts val="1200"/>
              </a:spcAft>
              <a:buFont typeface="Arial" pitchFamily="34" charset="0"/>
              <a:buChar char="•"/>
              <a:defRPr/>
            </a:pPr>
            <a:r>
              <a:rPr lang="en-US" sz="2400" dirty="0" smtClean="0"/>
              <a:t> contain an upright leader</a:t>
            </a:r>
          </a:p>
          <a:p>
            <a:pPr algn="l" eaLnBrk="1" fontAlgn="auto" hangingPunct="1">
              <a:spcBef>
                <a:spcPts val="0"/>
              </a:spcBef>
              <a:spcAft>
                <a:spcPts val="1200"/>
              </a:spcAft>
              <a:defRPr/>
            </a:pPr>
            <a:r>
              <a:rPr lang="en-US" sz="2000" baseline="30000" dirty="0" smtClean="0"/>
              <a:t>1</a:t>
            </a:r>
            <a:r>
              <a:rPr lang="en-US" sz="2000" dirty="0" smtClean="0"/>
              <a:t> “</a:t>
            </a:r>
            <a:r>
              <a:rPr lang="en-CA" sz="1500" i="1" dirty="0" smtClean="0"/>
              <a:t>the vertical boundary of the outside of the outer live foliage of the </a:t>
            </a:r>
            <a:r>
              <a:rPr lang="en-CA" sz="1500" i="1" dirty="0" err="1" smtClean="0"/>
              <a:t>overstorey</a:t>
            </a:r>
            <a:r>
              <a:rPr lang="en-CA" sz="1500" i="1" dirty="0" smtClean="0"/>
              <a:t> tree</a:t>
            </a:r>
            <a:r>
              <a:rPr lang="en-CA" sz="1500" dirty="0" smtClean="0"/>
              <a:t>”. An understory tree is considered outside the </a:t>
            </a:r>
            <a:r>
              <a:rPr lang="en-CA" sz="1500" dirty="0" err="1" smtClean="0"/>
              <a:t>Dripline</a:t>
            </a:r>
            <a:r>
              <a:rPr lang="en-CA" sz="1500" dirty="0" smtClean="0"/>
              <a:t> if </a:t>
            </a:r>
            <a:r>
              <a:rPr lang="en-CA" sz="1500" i="1" dirty="0" smtClean="0"/>
              <a:t>“the main stem pith of the </a:t>
            </a:r>
            <a:r>
              <a:rPr lang="en-CA" sz="1500" i="1" dirty="0" err="1" smtClean="0"/>
              <a:t>understorey</a:t>
            </a:r>
            <a:r>
              <a:rPr lang="en-CA" sz="1500" i="1" dirty="0" smtClean="0"/>
              <a:t> stem is outside of the </a:t>
            </a:r>
            <a:r>
              <a:rPr lang="en-CA" sz="1500" i="1" dirty="0" err="1" smtClean="0"/>
              <a:t>Dripline</a:t>
            </a:r>
            <a:r>
              <a:rPr lang="en-CA" sz="1500" i="1" dirty="0" smtClean="0"/>
              <a:t> as defined above</a:t>
            </a:r>
            <a:r>
              <a:rPr lang="en-CA" sz="1500" dirty="0" smtClean="0"/>
              <a:t>”.</a:t>
            </a:r>
            <a:endParaRPr lang="en-US" sz="1500" baseline="30000" dirty="0" smtClean="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pic>
        <p:nvPicPr>
          <p:cNvPr id="2" name="Picture 2" descr="D:\Pictures\DFP Fdc\DSC0011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6176" y="1556792"/>
            <a:ext cx="2448272" cy="302433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1368151"/>
          </a:xfrm>
        </p:spPr>
        <p:txBody>
          <a:bodyPr/>
          <a:lstStyle/>
          <a:p>
            <a:pPr eaLnBrk="1" hangingPunct="1"/>
            <a:r>
              <a:rPr lang="en-CA" sz="4800" dirty="0" smtClean="0"/>
              <a:t>SEDRSS Alternative Approaches</a:t>
            </a:r>
          </a:p>
        </p:txBody>
      </p:sp>
      <p:sp>
        <p:nvSpPr>
          <p:cNvPr id="3" name="Subtitle 2"/>
          <p:cNvSpPr>
            <a:spLocks noGrp="1"/>
          </p:cNvSpPr>
          <p:nvPr>
            <p:ph type="subTitle" idx="1"/>
          </p:nvPr>
        </p:nvSpPr>
        <p:spPr>
          <a:xfrm>
            <a:off x="428596" y="2071679"/>
            <a:ext cx="8286808" cy="4143403"/>
          </a:xfrm>
        </p:spPr>
        <p:txBody>
          <a:bodyPr rtlCol="0">
            <a:normAutofit/>
          </a:bodyPr>
          <a:lstStyle/>
          <a:p>
            <a:pPr algn="l" eaLnBrk="1" fontAlgn="auto" hangingPunct="1">
              <a:spcBef>
                <a:spcPts val="0"/>
              </a:spcBef>
              <a:spcAft>
                <a:spcPts val="0"/>
              </a:spcAft>
              <a:defRPr/>
            </a:pPr>
            <a:r>
              <a:rPr lang="en-US" sz="2400" dirty="0" smtClean="0"/>
              <a:t>1) Deviation from Potential (DFP) approach</a:t>
            </a:r>
          </a:p>
          <a:p>
            <a:pPr algn="l" eaLnBrk="1" fontAlgn="auto" hangingPunct="1">
              <a:spcBef>
                <a:spcPts val="0"/>
              </a:spcBef>
              <a:spcAft>
                <a:spcPts val="0"/>
              </a:spcAft>
              <a:buFont typeface="Arial" pitchFamily="34" charset="0"/>
              <a:buChar char="•"/>
              <a:defRPr/>
            </a:pPr>
            <a:r>
              <a:rPr lang="en-US" sz="2400" dirty="0" smtClean="0"/>
              <a:t> Integrates the retained </a:t>
            </a:r>
            <a:r>
              <a:rPr lang="en-US" sz="2400" dirty="0" err="1" smtClean="0"/>
              <a:t>overstorey</a:t>
            </a:r>
            <a:r>
              <a:rPr lang="en-US" sz="2400" dirty="0" smtClean="0"/>
              <a:t> using residual basal area with regeneration using deviation from potential</a:t>
            </a:r>
          </a:p>
          <a:p>
            <a:pPr algn="l" eaLnBrk="1" fontAlgn="auto" hangingPunct="1">
              <a:spcBef>
                <a:spcPts val="0"/>
              </a:spcBef>
              <a:spcAft>
                <a:spcPts val="0"/>
              </a:spcAft>
              <a:buFont typeface="Arial" pitchFamily="34" charset="0"/>
              <a:buChar char="•"/>
              <a:defRPr/>
            </a:pPr>
            <a:endParaRPr lang="en-US" sz="2400" dirty="0" smtClean="0"/>
          </a:p>
          <a:p>
            <a:pPr algn="l" eaLnBrk="1" fontAlgn="auto" hangingPunct="1">
              <a:spcBef>
                <a:spcPts val="0"/>
              </a:spcBef>
              <a:spcAft>
                <a:spcPts val="0"/>
              </a:spcAft>
              <a:buFont typeface="Arial" pitchFamily="34" charset="0"/>
              <a:buChar char="•"/>
              <a:defRPr/>
            </a:pPr>
            <a:endParaRPr lang="en-US" sz="2400" dirty="0" smtClean="0"/>
          </a:p>
          <a:p>
            <a:pPr algn="l" eaLnBrk="1" fontAlgn="auto" hangingPunct="1">
              <a:spcBef>
                <a:spcPts val="0"/>
              </a:spcBef>
              <a:spcAft>
                <a:spcPts val="0"/>
              </a:spcAft>
              <a:defRPr/>
            </a:pPr>
            <a:r>
              <a:rPr lang="en-US" sz="2400" dirty="0" smtClean="0"/>
              <a:t>2) DFP Tabular interpretation approach</a:t>
            </a:r>
          </a:p>
          <a:p>
            <a:pPr algn="l" eaLnBrk="1" fontAlgn="auto" hangingPunct="1">
              <a:spcBef>
                <a:spcPts val="0"/>
              </a:spcBef>
              <a:spcAft>
                <a:spcPts val="0"/>
              </a:spcAft>
              <a:buFont typeface="Arial" pitchFamily="34" charset="0"/>
              <a:buChar char="•"/>
              <a:defRPr/>
            </a:pPr>
            <a:r>
              <a:rPr lang="en-US" sz="2400" dirty="0" smtClean="0"/>
              <a:t> Integrates the retained </a:t>
            </a:r>
            <a:r>
              <a:rPr lang="en-US" sz="2400" dirty="0" err="1" smtClean="0"/>
              <a:t>overstorey</a:t>
            </a:r>
            <a:r>
              <a:rPr lang="en-US" sz="2400" dirty="0" smtClean="0"/>
              <a:t> and the regeneration using the DFP concepts, but presents them in a tabular format similar to even-aged standards</a:t>
            </a:r>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403648" y="116633"/>
            <a:ext cx="7168282" cy="1224136"/>
          </a:xfrm>
        </p:spPr>
        <p:txBody>
          <a:bodyPr/>
          <a:lstStyle/>
          <a:p>
            <a:pPr eaLnBrk="1" hangingPunct="1"/>
            <a:r>
              <a:rPr lang="en-CA" sz="4800" dirty="0" err="1" smtClean="0"/>
              <a:t>Fdc</a:t>
            </a:r>
            <a:r>
              <a:rPr lang="en-CA" sz="4800" dirty="0" smtClean="0"/>
              <a:t> DFP stocking obligation criteria </a:t>
            </a:r>
          </a:p>
        </p:txBody>
      </p:sp>
      <p:sp>
        <p:nvSpPr>
          <p:cNvPr id="3" name="Subtitle 2"/>
          <p:cNvSpPr>
            <a:spLocks noGrp="1"/>
          </p:cNvSpPr>
          <p:nvPr>
            <p:ph type="subTitle" idx="1"/>
          </p:nvPr>
        </p:nvSpPr>
        <p:spPr>
          <a:xfrm>
            <a:off x="539552" y="1196752"/>
            <a:ext cx="7992888" cy="5400600"/>
          </a:xfrm>
        </p:spPr>
        <p:txBody>
          <a:bodyPr rtlCol="0">
            <a:normAutofit/>
          </a:bodyPr>
          <a:lstStyle/>
          <a:p>
            <a:pPr algn="l" eaLnBrk="1" fontAlgn="auto" hangingPunct="1">
              <a:spcAft>
                <a:spcPts val="0"/>
              </a:spcAft>
              <a:defRPr/>
            </a:pPr>
            <a:endParaRPr lang="en-US" sz="3800" dirty="0" smtClean="0"/>
          </a:p>
          <a:p>
            <a:pPr algn="l" eaLnBrk="1" fontAlgn="auto" hangingPunct="1">
              <a:spcAft>
                <a:spcPts val="0"/>
              </a:spcAft>
              <a:buFont typeface="Arial" pitchFamily="34" charset="0"/>
              <a:buChar char="•"/>
              <a:defRPr/>
            </a:pPr>
            <a:endParaRPr lang="en-US" sz="3800" dirty="0" smtClean="0"/>
          </a:p>
          <a:p>
            <a:pPr algn="l" eaLnBrk="1" fontAlgn="auto" hangingPunct="1">
              <a:spcAft>
                <a:spcPts val="0"/>
              </a:spcAft>
              <a:defRPr/>
            </a:pPr>
            <a:endParaRPr lang="en-US" sz="2400" dirty="0" smtClean="0"/>
          </a:p>
        </p:txBody>
      </p:sp>
      <p:pic>
        <p:nvPicPr>
          <p:cNvPr id="2052" name="Picture 5"/>
          <p:cNvPicPr>
            <a:picLocks noChangeAspect="1" noChangeArrowheads="1"/>
          </p:cNvPicPr>
          <p:nvPr/>
        </p:nvPicPr>
        <p:blipFill>
          <a:blip r:embed="rId3" cstate="print"/>
          <a:srcRect/>
          <a:stretch>
            <a:fillRect/>
          </a:stretch>
        </p:blipFill>
        <p:spPr bwMode="auto">
          <a:xfrm>
            <a:off x="467544" y="18864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graphicFrame>
        <p:nvGraphicFramePr>
          <p:cNvPr id="7" name="Table 6"/>
          <p:cNvGraphicFramePr>
            <a:graphicFrameLocks noGrp="1"/>
          </p:cNvGraphicFramePr>
          <p:nvPr>
            <p:extLst>
              <p:ext uri="{D42A27DB-BD31-4B8C-83A1-F6EECF244321}">
                <p14:modId xmlns:p14="http://schemas.microsoft.com/office/powerpoint/2010/main" val="2573589284"/>
              </p:ext>
            </p:extLst>
          </p:nvPr>
        </p:nvGraphicFramePr>
        <p:xfrm>
          <a:off x="899592" y="1397000"/>
          <a:ext cx="7128792" cy="3503844"/>
        </p:xfrm>
        <a:graphic>
          <a:graphicData uri="http://schemas.openxmlformats.org/drawingml/2006/table">
            <a:tbl>
              <a:tblPr firstRow="1" bandRow="1">
                <a:tableStyleId>{5C22544A-7EE6-4342-B048-85BDC9FD1C3A}</a:tableStyleId>
              </a:tblPr>
              <a:tblGrid>
                <a:gridCol w="2640294"/>
                <a:gridCol w="4488498"/>
              </a:tblGrid>
              <a:tr h="1715169">
                <a:tc>
                  <a:txBody>
                    <a:bodyPr/>
                    <a:lstStyle/>
                    <a:p>
                      <a:pPr>
                        <a:spcAft>
                          <a:spcPts val="600"/>
                        </a:spcAft>
                      </a:pPr>
                      <a:r>
                        <a:rPr lang="en-CA" sz="1100" b="1" dirty="0">
                          <a:latin typeface="Times New Roman"/>
                          <a:ea typeface="Times New Roman"/>
                        </a:rPr>
                        <a:t>Stocking table </a:t>
                      </a:r>
                      <a:endParaRPr lang="en-CA" sz="1200" dirty="0">
                        <a:latin typeface="Times New Roman"/>
                        <a:ea typeface="Times New Roman"/>
                      </a:endParaRPr>
                    </a:p>
                  </a:txBody>
                  <a:tcPr marL="68580" marR="68580" marT="0" marB="0"/>
                </a:tc>
                <a:tc>
                  <a:txBody>
                    <a:bodyPr/>
                    <a:lstStyle/>
                    <a:p>
                      <a:pPr>
                        <a:spcAft>
                          <a:spcPts val="600"/>
                        </a:spcAft>
                      </a:pPr>
                      <a:r>
                        <a:rPr lang="en-CA" sz="1100" b="1" dirty="0">
                          <a:latin typeface="Times New Roman"/>
                          <a:ea typeface="Times New Roman"/>
                        </a:rPr>
                        <a:t>Situation and Circumstance </a:t>
                      </a:r>
                      <a:endParaRPr lang="en-CA" sz="1100" dirty="0">
                        <a:latin typeface="Times New Roman"/>
                        <a:ea typeface="Times New Roman"/>
                      </a:endParaRPr>
                    </a:p>
                    <a:p>
                      <a:pPr>
                        <a:spcAft>
                          <a:spcPts val="600"/>
                        </a:spcAft>
                      </a:pPr>
                      <a:r>
                        <a:rPr lang="en-CA" sz="1100" b="1" dirty="0">
                          <a:latin typeface="Times New Roman"/>
                          <a:ea typeface="Times New Roman"/>
                        </a:rPr>
                        <a:t>e.g., </a:t>
                      </a:r>
                      <a:r>
                        <a:rPr lang="en-CA" sz="1100" b="1" dirty="0" smtClean="0">
                          <a:latin typeface="Times New Roman"/>
                          <a:ea typeface="Times New Roman"/>
                        </a:rPr>
                        <a:t>CWH </a:t>
                      </a:r>
                      <a:r>
                        <a:rPr lang="en-CA" sz="1100" b="1" dirty="0" err="1" smtClean="0">
                          <a:latin typeface="Times New Roman"/>
                          <a:ea typeface="Times New Roman"/>
                        </a:rPr>
                        <a:t>dm</a:t>
                      </a:r>
                      <a:r>
                        <a:rPr lang="en-CA" sz="1100" b="1" dirty="0" smtClean="0">
                          <a:latin typeface="Times New Roman"/>
                          <a:ea typeface="Times New Roman"/>
                        </a:rPr>
                        <a:t> 01 </a:t>
                      </a:r>
                      <a:r>
                        <a:rPr lang="en-CA" sz="1100" b="1" dirty="0">
                          <a:latin typeface="Times New Roman"/>
                          <a:ea typeface="Times New Roman"/>
                        </a:rPr>
                        <a:t>SI</a:t>
                      </a:r>
                      <a:r>
                        <a:rPr lang="en-CA" sz="1100" b="1" baseline="-25000" dirty="0">
                          <a:latin typeface="Times New Roman"/>
                          <a:ea typeface="Times New Roman"/>
                        </a:rPr>
                        <a:t>50</a:t>
                      </a:r>
                      <a:r>
                        <a:rPr lang="en-CA" sz="1100" b="1" dirty="0">
                          <a:latin typeface="Times New Roman"/>
                          <a:ea typeface="Times New Roman"/>
                        </a:rPr>
                        <a:t>&lt; 30 m</a:t>
                      </a:r>
                      <a:endParaRPr lang="en-CA" sz="1200" dirty="0">
                        <a:latin typeface="Times New Roman"/>
                        <a:ea typeface="Times New Roman"/>
                      </a:endParaRPr>
                    </a:p>
                    <a:p>
                      <a:pPr>
                        <a:spcAft>
                          <a:spcPts val="600"/>
                        </a:spcAft>
                      </a:pPr>
                      <a:r>
                        <a:rPr lang="en-CA" sz="1100" b="1" dirty="0">
                          <a:latin typeface="Times New Roman"/>
                          <a:ea typeface="Times New Roman"/>
                        </a:rPr>
                        <a:t>For use in visual </a:t>
                      </a:r>
                      <a:r>
                        <a:rPr lang="en-CA" sz="1100" b="1" dirty="0" smtClean="0">
                          <a:latin typeface="Times New Roman"/>
                          <a:ea typeface="Times New Roman"/>
                        </a:rPr>
                        <a:t>corridors with a VQO of PR</a:t>
                      </a:r>
                      <a:endParaRPr lang="en-CA" sz="1200" dirty="0">
                        <a:latin typeface="Times New Roman"/>
                        <a:ea typeface="Times New Roman"/>
                      </a:endParaRPr>
                    </a:p>
                    <a:p>
                      <a:pPr>
                        <a:spcAft>
                          <a:spcPts val="600"/>
                        </a:spcAft>
                      </a:pPr>
                      <a:endParaRPr lang="en-CA" sz="1200" dirty="0">
                        <a:latin typeface="Times New Roman"/>
                        <a:ea typeface="Times New Roman"/>
                      </a:endParaRPr>
                    </a:p>
                  </a:txBody>
                  <a:tcPr marL="68580" marR="68580" marT="0" marB="0"/>
                </a:tc>
              </a:tr>
              <a:tr h="596225">
                <a:tc>
                  <a:txBody>
                    <a:bodyPr/>
                    <a:lstStyle/>
                    <a:p>
                      <a:pPr>
                        <a:spcBef>
                          <a:spcPts val="600"/>
                        </a:spcBef>
                        <a:spcAft>
                          <a:spcPts val="600"/>
                        </a:spcAft>
                      </a:pPr>
                      <a:r>
                        <a:rPr lang="en-CA" sz="1100">
                          <a:latin typeface="Times New Roman"/>
                          <a:ea typeface="Times New Roman"/>
                        </a:rPr>
                        <a:t>Average DFP</a:t>
                      </a:r>
                      <a:endParaRPr lang="en-CA" sz="1200">
                        <a:latin typeface="Times New Roman"/>
                        <a:ea typeface="Times New Roman"/>
                      </a:endParaRPr>
                    </a:p>
                  </a:txBody>
                  <a:tcPr marL="68580" marR="68580" marT="0" marB="0"/>
                </a:tc>
                <a:tc>
                  <a:txBody>
                    <a:bodyPr/>
                    <a:lstStyle/>
                    <a:p>
                      <a:pPr algn="ctr">
                        <a:spcBef>
                          <a:spcPts val="600"/>
                        </a:spcBef>
                        <a:spcAft>
                          <a:spcPts val="600"/>
                        </a:spcAft>
                      </a:pPr>
                      <a:r>
                        <a:rPr lang="en-CA" sz="1200" dirty="0" smtClean="0">
                          <a:effectLst/>
                          <a:latin typeface="Times New Roman"/>
                          <a:ea typeface="Times New Roman"/>
                        </a:rPr>
                        <a:t>≤ 0.26</a:t>
                      </a:r>
                      <a:endParaRPr lang="en-CA" sz="1200" dirty="0">
                        <a:latin typeface="Times New Roman"/>
                        <a:ea typeface="Times New Roman"/>
                      </a:endParaRPr>
                    </a:p>
                  </a:txBody>
                  <a:tcPr marL="68580" marR="68580" marT="0" marB="0"/>
                </a:tc>
              </a:tr>
              <a:tr h="596225">
                <a:tc>
                  <a:txBody>
                    <a:bodyPr/>
                    <a:lstStyle/>
                    <a:p>
                      <a:pPr>
                        <a:spcBef>
                          <a:spcPts val="600"/>
                        </a:spcBef>
                        <a:spcAft>
                          <a:spcPts val="600"/>
                        </a:spcAft>
                      </a:pPr>
                      <a:r>
                        <a:rPr lang="en-CA" sz="1100" dirty="0">
                          <a:latin typeface="Times New Roman"/>
                          <a:ea typeface="Times New Roman"/>
                        </a:rPr>
                        <a:t>Proportion of plots in “open” class is</a:t>
                      </a:r>
                      <a:r>
                        <a:rPr lang="en-CA" sz="1100" dirty="0" smtClean="0">
                          <a:latin typeface="Times New Roman"/>
                          <a:ea typeface="Times New Roman"/>
                        </a:rPr>
                        <a:t>:</a:t>
                      </a:r>
                    </a:p>
                    <a:p>
                      <a:pPr>
                        <a:spcBef>
                          <a:spcPts val="600"/>
                        </a:spcBef>
                        <a:spcAft>
                          <a:spcPts val="600"/>
                        </a:spcAft>
                      </a:pPr>
                      <a:r>
                        <a:rPr lang="en-CA" sz="1100" dirty="0" smtClean="0">
                          <a:latin typeface="Times New Roman"/>
                          <a:ea typeface="Times New Roman"/>
                        </a:rPr>
                        <a:t> </a:t>
                      </a:r>
                      <a:r>
                        <a:rPr lang="en-CA" sz="1200" dirty="0" smtClean="0">
                          <a:effectLst/>
                          <a:latin typeface="Times New Roman"/>
                          <a:ea typeface="Times New Roman"/>
                        </a:rPr>
                        <a:t>(shaded </a:t>
                      </a:r>
                      <a:r>
                        <a:rPr lang="en-CA" sz="1200" dirty="0" smtClean="0">
                          <a:solidFill>
                            <a:srgbClr val="FF0000"/>
                          </a:solidFill>
                          <a:effectLst/>
                          <a:latin typeface="Times New Roman"/>
                          <a:ea typeface="Times New Roman"/>
                        </a:rPr>
                        <a:t>pink</a:t>
                      </a:r>
                      <a:r>
                        <a:rPr lang="en-CA" sz="1200" dirty="0" smtClean="0">
                          <a:effectLst/>
                          <a:latin typeface="Times New Roman"/>
                          <a:ea typeface="Times New Roman"/>
                        </a:rPr>
                        <a:t> on DFP table) </a:t>
                      </a:r>
                      <a:endParaRPr lang="en-CA" sz="1200" dirty="0">
                        <a:latin typeface="Times New Roman"/>
                        <a:ea typeface="Times New Roman"/>
                      </a:endParaRPr>
                    </a:p>
                  </a:txBody>
                  <a:tcPr marL="68580" marR="68580" marT="0" marB="0"/>
                </a:tc>
                <a:tc>
                  <a:txBody>
                    <a:bodyPr/>
                    <a:lstStyle/>
                    <a:p>
                      <a:pPr algn="ctr">
                        <a:spcBef>
                          <a:spcPts val="600"/>
                        </a:spcBef>
                        <a:spcAft>
                          <a:spcPts val="600"/>
                        </a:spcAft>
                      </a:pPr>
                      <a:r>
                        <a:rPr lang="en-CA" sz="1100" dirty="0">
                          <a:latin typeface="Times New Roman"/>
                          <a:ea typeface="Times New Roman"/>
                        </a:rPr>
                        <a:t>≤ </a:t>
                      </a:r>
                      <a:r>
                        <a:rPr lang="en-CA" sz="1100" dirty="0" smtClean="0">
                          <a:latin typeface="Times New Roman"/>
                          <a:ea typeface="Times New Roman"/>
                        </a:rPr>
                        <a:t>25%</a:t>
                      </a:r>
                      <a:endParaRPr lang="en-CA" sz="1200" dirty="0">
                        <a:latin typeface="Times New Roman"/>
                        <a:ea typeface="Times New Roman"/>
                      </a:endParaRPr>
                    </a:p>
                  </a:txBody>
                  <a:tcPr marL="68580" marR="68580" marT="0" marB="0"/>
                </a:tc>
              </a:tr>
              <a:tr h="596225">
                <a:tc>
                  <a:txBody>
                    <a:bodyPr/>
                    <a:lstStyle/>
                    <a:p>
                      <a:pPr>
                        <a:spcBef>
                          <a:spcPts val="600"/>
                        </a:spcBef>
                        <a:spcAft>
                          <a:spcPts val="600"/>
                        </a:spcAft>
                      </a:pPr>
                      <a:r>
                        <a:rPr lang="en-CA" sz="1100">
                          <a:latin typeface="Times New Roman"/>
                          <a:ea typeface="Times New Roman"/>
                        </a:rPr>
                        <a:t>RBA between the prescribed levels: </a:t>
                      </a:r>
                      <a:endParaRPr lang="en-CA" sz="1200">
                        <a:latin typeface="Times New Roman"/>
                        <a:ea typeface="Times New Roman"/>
                      </a:endParaRPr>
                    </a:p>
                  </a:txBody>
                  <a:tcPr marL="68580" marR="68580" marT="0" marB="0"/>
                </a:tc>
                <a:tc>
                  <a:txBody>
                    <a:bodyPr/>
                    <a:lstStyle/>
                    <a:p>
                      <a:pPr marL="228600" algn="ctr">
                        <a:spcBef>
                          <a:spcPts val="600"/>
                        </a:spcBef>
                        <a:spcAft>
                          <a:spcPts val="600"/>
                        </a:spcAft>
                      </a:pPr>
                      <a:r>
                        <a:rPr lang="en-CA" sz="1100" dirty="0">
                          <a:latin typeface="Times New Roman"/>
                          <a:ea typeface="Times New Roman"/>
                        </a:rPr>
                        <a:t>4</a:t>
                      </a:r>
                      <a:r>
                        <a:rPr lang="en-CA" sz="1100" dirty="0" smtClean="0">
                          <a:latin typeface="Times New Roman"/>
                          <a:ea typeface="Times New Roman"/>
                        </a:rPr>
                        <a:t> </a:t>
                      </a:r>
                      <a:r>
                        <a:rPr lang="en-CA" sz="1100" dirty="0">
                          <a:latin typeface="Times New Roman"/>
                          <a:ea typeface="Times New Roman"/>
                        </a:rPr>
                        <a:t>to </a:t>
                      </a:r>
                      <a:r>
                        <a:rPr lang="en-CA" sz="1100" dirty="0" smtClean="0">
                          <a:latin typeface="Times New Roman"/>
                          <a:ea typeface="Times New Roman"/>
                        </a:rPr>
                        <a:t>40</a:t>
                      </a:r>
                      <a:r>
                        <a:rPr lang="en-CA" sz="1100" baseline="0" dirty="0" smtClean="0">
                          <a:latin typeface="Times New Roman"/>
                          <a:ea typeface="Times New Roman"/>
                        </a:rPr>
                        <a:t> </a:t>
                      </a:r>
                      <a:r>
                        <a:rPr lang="en-CA" sz="1100" dirty="0" smtClean="0">
                          <a:latin typeface="Times New Roman"/>
                          <a:ea typeface="Times New Roman"/>
                        </a:rPr>
                        <a:t>m</a:t>
                      </a:r>
                      <a:r>
                        <a:rPr lang="en-CA" sz="1100" baseline="30000" dirty="0" smtClean="0">
                          <a:latin typeface="Times New Roman"/>
                          <a:ea typeface="Times New Roman"/>
                        </a:rPr>
                        <a:t>2</a:t>
                      </a:r>
                      <a:r>
                        <a:rPr lang="en-CA" sz="1100" dirty="0" smtClean="0">
                          <a:latin typeface="Times New Roman"/>
                          <a:ea typeface="Times New Roman"/>
                        </a:rPr>
                        <a:t>/ha </a:t>
                      </a:r>
                      <a:r>
                        <a:rPr lang="en-CA" sz="1100" dirty="0">
                          <a:latin typeface="Times New Roman"/>
                          <a:ea typeface="Times New Roman"/>
                        </a:rPr>
                        <a:t>or</a:t>
                      </a:r>
                      <a:endParaRPr lang="en-CA" sz="12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548681"/>
            <a:ext cx="7600330" cy="1224135"/>
          </a:xfrm>
        </p:spPr>
        <p:txBody>
          <a:bodyPr/>
          <a:lstStyle/>
          <a:p>
            <a:pPr eaLnBrk="1" hangingPunct="1"/>
            <a:r>
              <a:rPr lang="en-CA" sz="4800" dirty="0" smtClean="0"/>
              <a:t> Example SEDRSS – </a:t>
            </a:r>
            <a:r>
              <a:rPr lang="en-CA" sz="4800" dirty="0" err="1" smtClean="0"/>
              <a:t>Fd</a:t>
            </a:r>
            <a:r>
              <a:rPr lang="en-CA" sz="4800" dirty="0"/>
              <a:t/>
            </a:r>
            <a:br>
              <a:rPr lang="en-CA" sz="4800" dirty="0"/>
            </a:br>
            <a:r>
              <a:rPr lang="en-CA" sz="4800" dirty="0" smtClean="0"/>
              <a:t>Tabular approach</a:t>
            </a:r>
          </a:p>
        </p:txBody>
      </p:sp>
      <p:sp>
        <p:nvSpPr>
          <p:cNvPr id="3" name="Subtitle 2"/>
          <p:cNvSpPr>
            <a:spLocks noGrp="1"/>
          </p:cNvSpPr>
          <p:nvPr>
            <p:ph type="subTitle" idx="1"/>
          </p:nvPr>
        </p:nvSpPr>
        <p:spPr>
          <a:xfrm>
            <a:off x="539552" y="1772817"/>
            <a:ext cx="7992888" cy="3865984"/>
          </a:xfrm>
        </p:spPr>
        <p:txBody>
          <a:bodyPr rtlCol="0">
            <a:normAutofit/>
          </a:bodyPr>
          <a:lstStyle/>
          <a:p>
            <a:pPr algn="l" eaLnBrk="1" fontAlgn="auto" hangingPunct="1">
              <a:spcAft>
                <a:spcPts val="0"/>
              </a:spcAft>
              <a:buFont typeface="Arial" pitchFamily="34" charset="0"/>
              <a:buChar char="•"/>
              <a:defRPr/>
            </a:pPr>
            <a:r>
              <a:rPr lang="en-CA" sz="2400" dirty="0" smtClean="0"/>
              <a:t> </a:t>
            </a:r>
            <a:endParaRPr lang="en-CA" sz="20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6" name="TextBox 5"/>
          <p:cNvSpPr txBox="1"/>
          <p:nvPr/>
        </p:nvSpPr>
        <p:spPr>
          <a:xfrm>
            <a:off x="4645974" y="6488668"/>
            <a:ext cx="4498026" cy="369332"/>
          </a:xfrm>
          <a:prstGeom prst="rect">
            <a:avLst/>
          </a:prstGeom>
          <a:noFill/>
        </p:spPr>
        <p:txBody>
          <a:bodyPr wrap="none" rtlCol="0">
            <a:spAutoFit/>
          </a:bodyPr>
          <a:lstStyle/>
          <a:p>
            <a:r>
              <a:rPr lang="en-CA" dirty="0" smtClean="0"/>
              <a:t>Coast Region FRPA Implementation Team</a:t>
            </a:r>
            <a:endParaRPr lang="en-CA" dirty="0"/>
          </a:p>
        </p:txBody>
      </p:sp>
      <p:graphicFrame>
        <p:nvGraphicFramePr>
          <p:cNvPr id="8" name="Table 7"/>
          <p:cNvGraphicFramePr>
            <a:graphicFrameLocks noGrp="1"/>
          </p:cNvGraphicFramePr>
          <p:nvPr>
            <p:extLst>
              <p:ext uri="{D42A27DB-BD31-4B8C-83A1-F6EECF244321}">
                <p14:modId xmlns:p14="http://schemas.microsoft.com/office/powerpoint/2010/main" val="3756933357"/>
              </p:ext>
            </p:extLst>
          </p:nvPr>
        </p:nvGraphicFramePr>
        <p:xfrm>
          <a:off x="455353" y="2060882"/>
          <a:ext cx="8509134" cy="3556242"/>
        </p:xfrm>
        <a:graphic>
          <a:graphicData uri="http://schemas.openxmlformats.org/drawingml/2006/table">
            <a:tbl>
              <a:tblPr/>
              <a:tblGrid>
                <a:gridCol w="903070"/>
                <a:gridCol w="903070"/>
                <a:gridCol w="740852"/>
                <a:gridCol w="655562"/>
                <a:gridCol w="690681"/>
                <a:gridCol w="687337"/>
                <a:gridCol w="687337"/>
                <a:gridCol w="690681"/>
                <a:gridCol w="690681"/>
                <a:gridCol w="401365"/>
                <a:gridCol w="450387"/>
                <a:gridCol w="576064"/>
                <a:gridCol w="144016"/>
                <a:gridCol w="288031"/>
              </a:tblGrid>
              <a:tr h="165488">
                <a:tc rowSpan="2">
                  <a:txBody>
                    <a:bodyPr/>
                    <a:lstStyle/>
                    <a:p>
                      <a:pPr algn="ctr">
                        <a:lnSpc>
                          <a:spcPct val="115000"/>
                        </a:lnSpc>
                        <a:spcAft>
                          <a:spcPts val="600"/>
                        </a:spcAft>
                      </a:pPr>
                      <a:r>
                        <a:rPr lang="en-US" sz="800" i="1" dirty="0">
                          <a:effectLst/>
                          <a:latin typeface="Times New Roman"/>
                          <a:ea typeface="Times New Roman"/>
                          <a:cs typeface="Times New Roman"/>
                        </a:rPr>
                        <a:t> </a:t>
                      </a:r>
                      <a:endParaRPr lang="en-CA" sz="1000" dirty="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rowSpan="2">
                  <a:txBody>
                    <a:bodyPr/>
                    <a:lstStyle/>
                    <a:p>
                      <a:pPr algn="ctr">
                        <a:lnSpc>
                          <a:spcPct val="115000"/>
                        </a:lnSpc>
                        <a:spcAft>
                          <a:spcPts val="600"/>
                        </a:spcAft>
                      </a:pPr>
                      <a:r>
                        <a:rPr lang="en-US" sz="800" i="1">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00"/>
                    </a:solidFill>
                  </a:tcPr>
                </a:tc>
                <a:tc gridSpan="9">
                  <a:txBody>
                    <a:bodyPr/>
                    <a:lstStyle/>
                    <a:p>
                      <a:pPr algn="ctr">
                        <a:lnSpc>
                          <a:spcPct val="115000"/>
                        </a:lnSpc>
                        <a:spcAft>
                          <a:spcPts val="600"/>
                        </a:spcAft>
                      </a:pPr>
                      <a:r>
                        <a:rPr lang="en-US" sz="800" b="1" i="1">
                          <a:solidFill>
                            <a:srgbClr val="FFFFFF"/>
                          </a:solidFill>
                          <a:effectLst/>
                          <a:latin typeface="Times New Roman"/>
                          <a:ea typeface="Times New Roman"/>
                          <a:cs typeface="Times New Roman"/>
                        </a:rPr>
                        <a:t>Regeneration Guide</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00"/>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rowSpan="2" gridSpan="3">
                  <a:txBody>
                    <a:bodyPr/>
                    <a:lstStyle/>
                    <a:p>
                      <a:pPr algn="ctr">
                        <a:lnSpc>
                          <a:spcPct val="115000"/>
                        </a:lnSpc>
                        <a:spcAft>
                          <a:spcPts val="600"/>
                        </a:spcAft>
                      </a:pPr>
                      <a:r>
                        <a:rPr lang="en-US" sz="800" b="1" i="1">
                          <a:solidFill>
                            <a:srgbClr val="FFFFFF"/>
                          </a:solidFill>
                          <a:effectLst/>
                          <a:latin typeface="Times New Roman"/>
                          <a:ea typeface="Times New Roman"/>
                          <a:cs typeface="Times New Roman"/>
                        </a:rPr>
                        <a:t>Free Growing Guide</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33399"/>
                    </a:solidFill>
                  </a:tcPr>
                </a:tc>
                <a:tc rowSpan="2" hMerge="1">
                  <a:txBody>
                    <a:bodyPr/>
                    <a:lstStyle/>
                    <a:p>
                      <a:endParaRPr lang="en-CA"/>
                    </a:p>
                  </a:txBody>
                  <a:tcPr/>
                </a:tc>
                <a:tc rowSpan="2" hMerge="1">
                  <a:txBody>
                    <a:bodyPr/>
                    <a:lstStyle/>
                    <a:p>
                      <a:endParaRPr lang="en-CA"/>
                    </a:p>
                  </a:txBody>
                  <a:tcPr/>
                </a:tc>
              </a:tr>
              <a:tr h="269555">
                <a:tc vMerge="1">
                  <a:txBody>
                    <a:bodyPr/>
                    <a:lstStyle/>
                    <a:p>
                      <a:endParaRPr lang="en-CA"/>
                    </a:p>
                  </a:txBody>
                  <a:tcPr/>
                </a:tc>
                <a:tc vMerge="1">
                  <a:txBody>
                    <a:bodyPr/>
                    <a:lstStyle/>
                    <a:p>
                      <a:endParaRPr lang="en-CA"/>
                    </a:p>
                  </a:txBody>
                  <a:tcPr/>
                </a:tc>
                <a:tc>
                  <a:txBody>
                    <a:bodyPr/>
                    <a:lstStyle/>
                    <a:p>
                      <a:pPr algn="ctr">
                        <a:lnSpc>
                          <a:spcPct val="115000"/>
                        </a:lnSpc>
                        <a:spcAft>
                          <a:spcPts val="0"/>
                        </a:spcAft>
                      </a:pPr>
                      <a:r>
                        <a:rPr lang="en-US" sz="800" b="1">
                          <a:solidFill>
                            <a:srgbClr val="FFFFFF"/>
                          </a:solidFill>
                          <a:effectLst/>
                          <a:latin typeface="Times New Roman"/>
                          <a:ea typeface="Times New Roman"/>
                          <a:cs typeface="Times New Roman"/>
                        </a:rPr>
                        <a:t>Species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80"/>
                    </a:solidFill>
                  </a:tcPr>
                </a:tc>
                <a:tc gridSpan="6">
                  <a:txBody>
                    <a:bodyPr/>
                    <a:lstStyle/>
                    <a:p>
                      <a:pPr algn="ctr">
                        <a:lnSpc>
                          <a:spcPct val="115000"/>
                        </a:lnSpc>
                        <a:spcAft>
                          <a:spcPts val="0"/>
                        </a:spcAft>
                      </a:pPr>
                      <a:r>
                        <a:rPr lang="en-US" sz="800" b="1">
                          <a:solidFill>
                            <a:srgbClr val="FFFFFF"/>
                          </a:solidFill>
                          <a:effectLst/>
                          <a:latin typeface="Times New Roman"/>
                          <a:ea typeface="Times New Roman"/>
                          <a:cs typeface="Times New Roman"/>
                        </a:rPr>
                        <a:t>Site Occupancy</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80"/>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15000"/>
                        </a:lnSpc>
                        <a:spcAft>
                          <a:spcPts val="0"/>
                        </a:spcAft>
                      </a:pPr>
                      <a:r>
                        <a:rPr lang="en-US" sz="500" b="1">
                          <a:solidFill>
                            <a:srgbClr val="FFFFFF"/>
                          </a:solidFill>
                          <a:effectLst/>
                          <a:latin typeface="Times New Roman"/>
                          <a:ea typeface="Times New Roman"/>
                          <a:cs typeface="Times New Roman"/>
                        </a:rPr>
                        <a:t>Regen Delay</a:t>
                      </a:r>
                      <a:endParaRPr lang="en-CA" sz="1000">
                        <a:effectLst/>
                        <a:latin typeface="Times New Roman"/>
                        <a:ea typeface="Times New Roman"/>
                        <a:cs typeface="Times New Roman"/>
                      </a:endParaRPr>
                    </a:p>
                    <a:p>
                      <a:pPr algn="ctr">
                        <a:lnSpc>
                          <a:spcPct val="115000"/>
                        </a:lnSpc>
                        <a:spcAft>
                          <a:spcPts val="0"/>
                        </a:spcAft>
                      </a:pPr>
                      <a:r>
                        <a:rPr lang="en-US" sz="500" b="1">
                          <a:solidFill>
                            <a:srgbClr val="FFFFFF"/>
                          </a:solidFill>
                          <a:effectLst/>
                          <a:latin typeface="Times New Roman"/>
                          <a:ea typeface="Times New Roman"/>
                          <a:cs typeface="Times New Roman"/>
                        </a:rPr>
                        <a:t>(max yrs)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80"/>
                    </a:solidFill>
                  </a:tcPr>
                </a:tc>
                <a:tc>
                  <a:txBody>
                    <a:bodyPr/>
                    <a:lstStyle/>
                    <a:p>
                      <a:pPr algn="ctr">
                        <a:lnSpc>
                          <a:spcPct val="115000"/>
                        </a:lnSpc>
                        <a:spcAft>
                          <a:spcPts val="0"/>
                        </a:spcAft>
                      </a:pPr>
                      <a:r>
                        <a:rPr lang="en-US" sz="500">
                          <a:solidFill>
                            <a:srgbClr val="FFFFFF"/>
                          </a:solidFill>
                          <a:effectLst/>
                          <a:latin typeface="Times New Roman"/>
                          <a:ea typeface="Times New Roman"/>
                          <a:cs typeface="Times New Roman"/>
                        </a:rPr>
                        <a:t>MITD</a:t>
                      </a:r>
                      <a:endParaRPr lang="en-CA" sz="1000">
                        <a:effectLst/>
                        <a:latin typeface="Times New Roman"/>
                        <a:ea typeface="Times New Roman"/>
                        <a:cs typeface="Times New Roman"/>
                      </a:endParaRPr>
                    </a:p>
                    <a:p>
                      <a:pPr algn="ctr">
                        <a:lnSpc>
                          <a:spcPct val="115000"/>
                        </a:lnSpc>
                        <a:spcAft>
                          <a:spcPts val="0"/>
                        </a:spcAft>
                      </a:pPr>
                      <a:r>
                        <a:rPr lang="en-US" sz="800">
                          <a:solidFill>
                            <a:srgbClr val="FFFFFF"/>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080"/>
                    </a:solidFill>
                  </a:tcPr>
                </a:tc>
                <a:tc gridSpan="3" vMerge="1">
                  <a:txBody>
                    <a:bodyPr/>
                    <a:lstStyle/>
                    <a:p>
                      <a:endParaRPr lang="en-CA"/>
                    </a:p>
                  </a:txBody>
                  <a:tcPr/>
                </a:tc>
                <a:tc hMerge="1" vMerge="1">
                  <a:txBody>
                    <a:bodyPr/>
                    <a:lstStyle/>
                    <a:p>
                      <a:endParaRPr lang="en-CA"/>
                    </a:p>
                  </a:txBody>
                  <a:tcPr/>
                </a:tc>
                <a:tc hMerge="1" vMerge="1">
                  <a:txBody>
                    <a:bodyPr/>
                    <a:lstStyle/>
                    <a:p>
                      <a:endParaRPr lang="en-CA"/>
                    </a:p>
                  </a:txBody>
                  <a:tcPr/>
                </a:tc>
              </a:tr>
              <a:tr h="134778">
                <a:tc rowSpan="2">
                  <a:txBody>
                    <a:bodyPr/>
                    <a:lstStyle/>
                    <a:p>
                      <a:pPr algn="l">
                        <a:lnSpc>
                          <a:spcPct val="115000"/>
                        </a:lnSpc>
                        <a:spcAft>
                          <a:spcPts val="400"/>
                        </a:spcAft>
                      </a:pPr>
                      <a:r>
                        <a:rPr lang="en-US" sz="800" b="1">
                          <a:effectLst/>
                          <a:latin typeface="Times New Roman"/>
                          <a:ea typeface="Times New Roman"/>
                          <a:cs typeface="Times New Roman"/>
                        </a:rPr>
                        <a:t> </a:t>
                      </a:r>
                      <a:endParaRPr lang="en-CA" sz="1000">
                        <a:effectLst/>
                        <a:latin typeface="Times New Roman"/>
                        <a:ea typeface="Times New Roman"/>
                        <a:cs typeface="Times New Roman"/>
                      </a:endParaRPr>
                    </a:p>
                    <a:p>
                      <a:pPr algn="l">
                        <a:lnSpc>
                          <a:spcPct val="115000"/>
                        </a:lnSpc>
                        <a:spcAft>
                          <a:spcPts val="400"/>
                        </a:spcAft>
                      </a:pPr>
                      <a:r>
                        <a:rPr lang="en-US" sz="800" b="1">
                          <a:effectLst/>
                          <a:latin typeface="Times New Roman"/>
                          <a:ea typeface="Times New Roman"/>
                          <a:cs typeface="Times New Roman"/>
                        </a:rPr>
                        <a:t>BGCU</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a:txBody>
                    <a:bodyPr/>
                    <a:lstStyle/>
                    <a:p>
                      <a:pPr algn="l">
                        <a:lnSpc>
                          <a:spcPct val="115000"/>
                        </a:lnSpc>
                        <a:spcAft>
                          <a:spcPts val="400"/>
                        </a:spcAft>
                      </a:pPr>
                      <a:r>
                        <a:rPr lang="en-US" sz="800" b="1">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effectLst/>
                          <a:latin typeface="Times New Roman"/>
                          <a:ea typeface="Times New Roman"/>
                          <a:cs typeface="Times New Roman"/>
                        </a:rPr>
                        <a:t>Layer</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a:txBody>
                    <a:bodyPr/>
                    <a:lstStyle/>
                    <a:p>
                      <a:pPr algn="l">
                        <a:lnSpc>
                          <a:spcPct val="115000"/>
                        </a:lnSpc>
                        <a:spcAft>
                          <a:spcPts val="400"/>
                        </a:spcAft>
                      </a:pPr>
                      <a:r>
                        <a:rPr lang="en-US" sz="800" b="1">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gridSpan="6">
                  <a:txBody>
                    <a:bodyPr/>
                    <a:lstStyle/>
                    <a:p>
                      <a:pPr algn="ctr">
                        <a:lnSpc>
                          <a:spcPct val="115000"/>
                        </a:lnSpc>
                        <a:spcAft>
                          <a:spcPts val="400"/>
                        </a:spcAft>
                      </a:pPr>
                      <a:r>
                        <a:rPr lang="en-US" sz="800" b="1">
                          <a:effectLst/>
                          <a:latin typeface="Times New Roman"/>
                          <a:ea typeface="Times New Roman"/>
                          <a:cs typeface="Times New Roman"/>
                        </a:rPr>
                        <a:t>All BA combinations are applicable to survey plots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rowSpan="2">
                  <a:txBody>
                    <a:bodyPr/>
                    <a:lstStyle/>
                    <a:p>
                      <a:pPr algn="l">
                        <a:lnSpc>
                          <a:spcPct val="115000"/>
                        </a:lnSpc>
                        <a:spcAft>
                          <a:spcPts val="400"/>
                        </a:spcAft>
                      </a:pPr>
                      <a:r>
                        <a:rPr lang="en-US" sz="800">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a:txBody>
                    <a:bodyPr/>
                    <a:lstStyle/>
                    <a:p>
                      <a:pPr algn="l">
                        <a:lnSpc>
                          <a:spcPct val="115000"/>
                        </a:lnSpc>
                        <a:spcAft>
                          <a:spcPts val="400"/>
                        </a:spcAft>
                      </a:pPr>
                      <a:r>
                        <a:rPr lang="en-US" sz="800">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a:txBody>
                    <a:bodyPr/>
                    <a:lstStyle/>
                    <a:p>
                      <a:pPr algn="l">
                        <a:lnSpc>
                          <a:spcPct val="115000"/>
                        </a:lnSpc>
                        <a:spcAft>
                          <a:spcPts val="400"/>
                        </a:spcAft>
                      </a:pPr>
                      <a:r>
                        <a:rPr lang="en-US" sz="800" b="1">
                          <a:solidFill>
                            <a:srgbClr val="0000FF"/>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Species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gridSpan="2">
                  <a:txBody>
                    <a:bodyPr/>
                    <a:lstStyle/>
                    <a:p>
                      <a:pPr algn="l">
                        <a:lnSpc>
                          <a:spcPct val="115000"/>
                        </a:lnSpc>
                        <a:spcAft>
                          <a:spcPts val="400"/>
                        </a:spcAft>
                      </a:pPr>
                      <a:r>
                        <a:rPr lang="en-US" sz="800" b="1">
                          <a:solidFill>
                            <a:srgbClr val="0000FF"/>
                          </a:solidFill>
                          <a:effectLst/>
                          <a:latin typeface="Times New Roman"/>
                          <a:ea typeface="Times New Roman"/>
                          <a:cs typeface="Times New Roman"/>
                        </a:rPr>
                        <a:t> </a:t>
                      </a:r>
                      <a:endParaRPr lang="en-CA" sz="1000">
                        <a:effectLst/>
                        <a:latin typeface="Times New Roman"/>
                        <a:ea typeface="Times New Roman"/>
                        <a:cs typeface="Times New Roman"/>
                      </a:endParaRPr>
                    </a:p>
                    <a:p>
                      <a:pPr algn="l">
                        <a:lnSpc>
                          <a:spcPct val="115000"/>
                        </a:lnSpc>
                        <a:spcAft>
                          <a:spcPts val="400"/>
                        </a:spcAft>
                      </a:pPr>
                      <a:r>
                        <a:rPr lang="en-US" sz="800" b="1">
                          <a:solidFill>
                            <a:srgbClr val="0000FF"/>
                          </a:solidFill>
                          <a:effectLst/>
                          <a:latin typeface="Times New Roman"/>
                          <a:ea typeface="Times New Roman"/>
                          <a:cs typeface="Times New Roman"/>
                        </a:rPr>
                        <a:t>Height</a:t>
                      </a:r>
                      <a:endParaRPr lang="en-CA" sz="1000">
                        <a:effectLst/>
                        <a:latin typeface="Times New Roman"/>
                        <a:ea typeface="Times New Roman"/>
                        <a:cs typeface="Times New Roman"/>
                      </a:endParaRPr>
                    </a:p>
                    <a:p>
                      <a:pPr algn="l">
                        <a:lnSpc>
                          <a:spcPct val="115000"/>
                        </a:lnSpc>
                        <a:spcAft>
                          <a:spcPts val="400"/>
                        </a:spcAft>
                      </a:pPr>
                      <a:r>
                        <a:rPr lang="en-US" sz="600" b="1">
                          <a:solidFill>
                            <a:srgbClr val="0000FF"/>
                          </a:solidFill>
                          <a:effectLst/>
                          <a:latin typeface="Times New Roman"/>
                          <a:ea typeface="Times New Roman"/>
                          <a:cs typeface="Times New Roman"/>
                        </a:rPr>
                        <a:t>(m)</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rowSpan="2" hMerge="1">
                  <a:txBody>
                    <a:bodyPr/>
                    <a:lstStyle/>
                    <a:p>
                      <a:pPr algn="l">
                        <a:lnSpc>
                          <a:spcPct val="115000"/>
                        </a:lnSpc>
                        <a:spcAft>
                          <a:spcPts val="400"/>
                        </a:spcAft>
                      </a:pP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1209960">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lnSpc>
                          <a:spcPct val="115000"/>
                        </a:lnSpc>
                        <a:spcAft>
                          <a:spcPts val="400"/>
                        </a:spcAft>
                      </a:pPr>
                      <a:r>
                        <a:rPr lang="en-US" sz="800" b="1">
                          <a:effectLst/>
                          <a:latin typeface="Times New Roman"/>
                          <a:ea typeface="Times New Roman"/>
                          <a:cs typeface="Times New Roman"/>
                        </a:rPr>
                        <a:t>Only used during plots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CC"/>
                    </a:solidFill>
                  </a:tcPr>
                </a:tc>
                <a:tc gridSpan="4">
                  <a:txBody>
                    <a:bodyPr/>
                    <a:lstStyle/>
                    <a:p>
                      <a:pPr algn="ctr">
                        <a:lnSpc>
                          <a:spcPct val="115000"/>
                        </a:lnSpc>
                        <a:spcAft>
                          <a:spcPts val="400"/>
                        </a:spcAft>
                      </a:pPr>
                      <a:r>
                        <a:rPr lang="en-US" sz="800" b="1">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effectLst/>
                          <a:latin typeface="Times New Roman"/>
                          <a:ea typeface="Times New Roman"/>
                          <a:cs typeface="Times New Roman"/>
                        </a:rPr>
                        <a:t>One of these 4 BA combinations are applicable to final SU REGEN / FG SEDRSS obligations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2F2F2"/>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a:lnSpc>
                          <a:spcPct val="115000"/>
                        </a:lnSpc>
                        <a:spcAft>
                          <a:spcPts val="400"/>
                        </a:spcAft>
                      </a:pPr>
                      <a:r>
                        <a:rPr lang="en-US" sz="800" b="1">
                          <a:effectLst/>
                          <a:latin typeface="Times New Roman"/>
                          <a:ea typeface="Times New Roman"/>
                          <a:cs typeface="Times New Roman"/>
                        </a:rPr>
                        <a:t>Only used during plots</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CC"/>
                    </a:solidFill>
                  </a:tcPr>
                </a:tc>
                <a:tc vMerge="1">
                  <a:txBody>
                    <a:bodyPr/>
                    <a:lstStyle/>
                    <a:p>
                      <a:endParaRPr lang="en-CA"/>
                    </a:p>
                  </a:txBody>
                  <a:tcPr/>
                </a:tc>
                <a:tc vMerge="1">
                  <a:txBody>
                    <a:bodyPr/>
                    <a:lstStyle/>
                    <a:p>
                      <a:endParaRPr lang="en-CA"/>
                    </a:p>
                  </a:txBody>
                  <a:tcPr/>
                </a:tc>
                <a:tc vMerge="1">
                  <a:txBody>
                    <a:bodyPr/>
                    <a:lstStyle/>
                    <a:p>
                      <a:endParaRPr lang="en-CA"/>
                    </a:p>
                  </a:txBody>
                  <a:tcPr/>
                </a:tc>
                <a:tc gridSpan="2" vMerge="1">
                  <a:txBody>
                    <a:bodyPr/>
                    <a:lstStyle/>
                    <a:p>
                      <a:endParaRPr lang="en-CA"/>
                    </a:p>
                  </a:txBody>
                  <a:tcPr/>
                </a:tc>
                <a:tc hMerge="1" vMerge="1">
                  <a:txBody>
                    <a:bodyPr/>
                    <a:lstStyle/>
                    <a:p>
                      <a:endParaRPr lang="en-CA"/>
                    </a:p>
                  </a:txBody>
                  <a:tcPr/>
                </a:tc>
              </a:tr>
              <a:tr h="604220">
                <a:tc rowSpan="2">
                  <a:txBody>
                    <a:bodyPr/>
                    <a:lstStyle/>
                    <a:p>
                      <a:pPr algn="ctr">
                        <a:lnSpc>
                          <a:spcPct val="115000"/>
                        </a:lnSpc>
                        <a:spcAft>
                          <a:spcPts val="400"/>
                        </a:spcAft>
                      </a:pPr>
                      <a:r>
                        <a:rPr lang="en-US" sz="800" b="1" dirty="0">
                          <a:effectLst/>
                          <a:latin typeface="Times New Roman"/>
                          <a:ea typeface="Times New Roman"/>
                          <a:cs typeface="Times New Roman"/>
                        </a:rPr>
                        <a:t>CWH</a:t>
                      </a:r>
                      <a:endParaRPr lang="en-CA" sz="1000" dirty="0">
                        <a:effectLst/>
                        <a:latin typeface="Times New Roman"/>
                        <a:ea typeface="Times New Roman"/>
                        <a:cs typeface="Times New Roman"/>
                      </a:endParaRPr>
                    </a:p>
                    <a:p>
                      <a:pPr algn="ctr">
                        <a:lnSpc>
                          <a:spcPct val="115000"/>
                        </a:lnSpc>
                        <a:spcAft>
                          <a:spcPts val="400"/>
                        </a:spcAft>
                      </a:pPr>
                      <a:r>
                        <a:rPr lang="en-US" sz="800" b="1" dirty="0" err="1" smtClean="0">
                          <a:effectLst/>
                          <a:latin typeface="Times New Roman"/>
                          <a:ea typeface="Times New Roman"/>
                          <a:cs typeface="Times New Roman"/>
                        </a:rPr>
                        <a:t>dm</a:t>
                      </a:r>
                      <a:r>
                        <a:rPr lang="en-US" sz="800" b="1" dirty="0" smtClean="0">
                          <a:effectLst/>
                          <a:latin typeface="Times New Roman"/>
                          <a:ea typeface="Times New Roman"/>
                          <a:cs typeface="Times New Roman"/>
                        </a:rPr>
                        <a:t> </a:t>
                      </a:r>
                    </a:p>
                    <a:p>
                      <a:pPr algn="ctr">
                        <a:lnSpc>
                          <a:spcPct val="115000"/>
                        </a:lnSpc>
                        <a:spcAft>
                          <a:spcPts val="400"/>
                        </a:spcAft>
                      </a:pPr>
                      <a:r>
                        <a:rPr lang="en-US" sz="800" b="1" dirty="0" smtClean="0">
                          <a:effectLst/>
                          <a:latin typeface="Times New Roman"/>
                          <a:ea typeface="Times New Roman"/>
                          <a:cs typeface="Times New Roman"/>
                        </a:rPr>
                        <a:t>Site</a:t>
                      </a:r>
                      <a:r>
                        <a:rPr lang="en-US" sz="800" b="1" baseline="0" dirty="0" smtClean="0">
                          <a:effectLst/>
                          <a:latin typeface="Times New Roman"/>
                          <a:ea typeface="Times New Roman"/>
                          <a:cs typeface="Times New Roman"/>
                        </a:rPr>
                        <a:t> series 01</a:t>
                      </a:r>
                      <a:endParaRPr lang="en-CA" sz="1000" dirty="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200"/>
                        </a:spcAft>
                      </a:pPr>
                      <a:r>
                        <a:rPr lang="en-US" sz="800" b="1">
                          <a:effectLst/>
                          <a:latin typeface="Times New Roman"/>
                          <a:ea typeface="Times New Roman"/>
                          <a:cs typeface="Times New Roman"/>
                        </a:rPr>
                        <a:t>Residual</a:t>
                      </a:r>
                      <a:endParaRPr lang="en-CA" sz="1000">
                        <a:effectLst/>
                        <a:latin typeface="Times New Roman"/>
                        <a:ea typeface="Times New Roman"/>
                        <a:cs typeface="Times New Roman"/>
                      </a:endParaRPr>
                    </a:p>
                    <a:p>
                      <a:pPr algn="l">
                        <a:lnSpc>
                          <a:spcPct val="115000"/>
                        </a:lnSpc>
                        <a:spcAft>
                          <a:spcPts val="200"/>
                        </a:spcAft>
                      </a:pPr>
                      <a:r>
                        <a:rPr lang="en-US" sz="800" b="1">
                          <a:effectLst/>
                          <a:latin typeface="Times New Roman"/>
                          <a:ea typeface="Times New Roman"/>
                          <a:cs typeface="Times New Roman"/>
                        </a:rPr>
                        <a:t>Layer (L1)</a:t>
                      </a:r>
                      <a:endParaRPr lang="en-CA" sz="1000">
                        <a:effectLst/>
                        <a:latin typeface="Times New Roman"/>
                        <a:ea typeface="Times New Roman"/>
                        <a:cs typeface="Times New Roman"/>
                      </a:endParaRPr>
                    </a:p>
                    <a:p>
                      <a:pPr algn="l">
                        <a:lnSpc>
                          <a:spcPct val="115000"/>
                        </a:lnSpc>
                        <a:spcAft>
                          <a:spcPts val="200"/>
                        </a:spcAft>
                      </a:pPr>
                      <a:r>
                        <a:rPr lang="en-US" sz="800" b="1">
                          <a:effectLst/>
                          <a:latin typeface="Times New Roman"/>
                          <a:ea typeface="Times New Roman"/>
                          <a:cs typeface="Times New Roman"/>
                        </a:rPr>
                        <a:t>(≥12.5dbh)</a:t>
                      </a:r>
                      <a:endParaRPr lang="en-CA" sz="1000">
                        <a:effectLst/>
                        <a:latin typeface="Times New Roman"/>
                        <a:ea typeface="Times New Roman"/>
                        <a:cs typeface="Times New Roman"/>
                      </a:endParaRPr>
                    </a:p>
                    <a:p>
                      <a:pPr algn="l">
                        <a:lnSpc>
                          <a:spcPct val="115000"/>
                        </a:lnSpc>
                        <a:spcAft>
                          <a:spcPts val="200"/>
                        </a:spcAft>
                      </a:pPr>
                      <a:r>
                        <a:rPr lang="en-US" sz="800" b="1">
                          <a:effectLst/>
                          <a:latin typeface="Times New Roman"/>
                          <a:ea typeface="Times New Roman"/>
                          <a:cs typeface="Times New Roman"/>
                        </a:rPr>
                        <a:t>(</a:t>
                      </a:r>
                      <a:r>
                        <a:rPr lang="en-US" sz="800" b="1">
                          <a:solidFill>
                            <a:srgbClr val="0000FF"/>
                          </a:solidFill>
                          <a:effectLst/>
                          <a:latin typeface="Times New Roman"/>
                          <a:ea typeface="Times New Roman"/>
                          <a:cs typeface="Times New Roman"/>
                        </a:rPr>
                        <a:t>BA 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r>
                        <a:rPr lang="en-US" sz="800" b="1">
                          <a:effectLst/>
                          <a:latin typeface="Times New Roman"/>
                          <a:ea typeface="Times New Roman"/>
                          <a:cs typeface="Times New Roman"/>
                        </a:rPr>
                        <a:t>)</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400"/>
                        </a:spcAft>
                      </a:pPr>
                      <a:r>
                        <a:rPr lang="en-US" sz="800" dirty="0" err="1">
                          <a:effectLst/>
                          <a:latin typeface="Times New Roman"/>
                          <a:ea typeface="Times New Roman"/>
                          <a:cs typeface="Times New Roman"/>
                        </a:rPr>
                        <a:t>Fdc</a:t>
                      </a:r>
                      <a:r>
                        <a:rPr lang="en-US" sz="800" dirty="0">
                          <a:effectLst/>
                          <a:latin typeface="Times New Roman"/>
                          <a:ea typeface="Times New Roman"/>
                          <a:cs typeface="Times New Roman"/>
                        </a:rPr>
                        <a:t>, </a:t>
                      </a:r>
                      <a:r>
                        <a:rPr lang="en-US" sz="800" dirty="0" err="1">
                          <a:effectLst/>
                          <a:latin typeface="Times New Roman"/>
                          <a:ea typeface="Times New Roman"/>
                          <a:cs typeface="Times New Roman"/>
                        </a:rPr>
                        <a:t>Cw</a:t>
                      </a:r>
                      <a:r>
                        <a:rPr lang="en-US" sz="800" dirty="0">
                          <a:effectLst/>
                          <a:latin typeface="Times New Roman"/>
                          <a:ea typeface="Times New Roman"/>
                          <a:cs typeface="Times New Roman"/>
                        </a:rPr>
                        <a:t>, </a:t>
                      </a:r>
                      <a:r>
                        <a:rPr lang="en-US" sz="800" dirty="0" err="1">
                          <a:effectLst/>
                          <a:latin typeface="Times New Roman"/>
                          <a:ea typeface="Times New Roman"/>
                          <a:cs typeface="Times New Roman"/>
                        </a:rPr>
                        <a:t>Hw</a:t>
                      </a:r>
                      <a:endParaRPr lang="en-CA" sz="1000" dirty="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400"/>
                        </a:spcAft>
                      </a:pPr>
                      <a:r>
                        <a:rPr lang="en-US" sz="800" b="1">
                          <a:solidFill>
                            <a:srgbClr val="0000FF"/>
                          </a:solidFill>
                          <a:effectLst/>
                          <a:latin typeface="Times New Roman"/>
                          <a:ea typeface="Times New Roman"/>
                          <a:cs typeface="Times New Roman"/>
                        </a:rPr>
                        <a:t>0-4</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a:lnSpc>
                          <a:spcPct val="115000"/>
                        </a:lnSpc>
                        <a:spcAft>
                          <a:spcPts val="400"/>
                        </a:spcAft>
                      </a:pPr>
                      <a:r>
                        <a:rPr lang="en-US" sz="800" b="1">
                          <a:solidFill>
                            <a:srgbClr val="0000FF"/>
                          </a:solidFill>
                          <a:effectLst/>
                          <a:latin typeface="Times New Roman"/>
                          <a:ea typeface="Times New Roman"/>
                          <a:cs typeface="Times New Roman"/>
                        </a:rPr>
                        <a:t>5-10</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00FF"/>
                          </a:solidFill>
                          <a:effectLst/>
                          <a:latin typeface="Times New Roman"/>
                          <a:ea typeface="Times New Roman"/>
                          <a:cs typeface="Times New Roman"/>
                        </a:rPr>
                        <a:t>11-16</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00FF"/>
                          </a:solidFill>
                          <a:effectLst/>
                          <a:latin typeface="Times New Roman"/>
                          <a:ea typeface="Times New Roman"/>
                          <a:cs typeface="Times New Roman"/>
                        </a:rPr>
                        <a:t>17-23</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00FF"/>
                          </a:solidFill>
                          <a:effectLst/>
                          <a:latin typeface="Times New Roman"/>
                          <a:ea typeface="Times New Roman"/>
                          <a:cs typeface="Times New Roman"/>
                        </a:rPr>
                        <a:t>24-39</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900" b="1">
                          <a:solidFill>
                            <a:srgbClr val="0000FF"/>
                          </a:solidFill>
                          <a:effectLst/>
                          <a:latin typeface="Times New Roman"/>
                          <a:ea typeface="Times New Roman"/>
                          <a:cs typeface="Times New Roman"/>
                        </a:rPr>
                        <a:t>≥</a:t>
                      </a:r>
                      <a:r>
                        <a:rPr lang="en-US" sz="800" b="1">
                          <a:solidFill>
                            <a:srgbClr val="0000FF"/>
                          </a:solidFill>
                          <a:effectLst/>
                          <a:latin typeface="Times New Roman"/>
                          <a:ea typeface="Times New Roman"/>
                          <a:cs typeface="Times New Roman"/>
                        </a:rPr>
                        <a:t> 40</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00FF"/>
                          </a:solidFill>
                          <a:effectLst/>
                          <a:latin typeface="Times New Roman"/>
                          <a:ea typeface="Times New Roman"/>
                          <a:cs typeface="Times New Roman"/>
                        </a:rPr>
                        <a:t>m</a:t>
                      </a:r>
                      <a:r>
                        <a:rPr lang="en-US" sz="800" b="1" baseline="30000">
                          <a:solidFill>
                            <a:srgbClr val="0000FF"/>
                          </a:solidFill>
                          <a:effectLst/>
                          <a:latin typeface="Times New Roman"/>
                          <a:ea typeface="Times New Roman"/>
                          <a:cs typeface="Times New Roman"/>
                        </a:rPr>
                        <a:t>2</a:t>
                      </a:r>
                      <a:r>
                        <a:rPr lang="en-US" sz="800" b="1">
                          <a:solidFill>
                            <a:srgbClr val="0000FF"/>
                          </a:solidFill>
                          <a:effectLst/>
                          <a:latin typeface="Times New Roman"/>
                          <a:ea typeface="Times New Roman"/>
                          <a:cs typeface="Times New Roman"/>
                        </a:rPr>
                        <a:t> /ha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a:lnSpc>
                          <a:spcPct val="115000"/>
                        </a:lnSpc>
                        <a:spcAft>
                          <a:spcPts val="400"/>
                        </a:spcAft>
                      </a:pPr>
                      <a:r>
                        <a:rPr lang="en-US" sz="800">
                          <a:effectLst/>
                          <a:latin typeface="Times New Roman"/>
                          <a:ea typeface="Times New Roman"/>
                          <a:cs typeface="Times New Roman"/>
                        </a:rPr>
                        <a:t>3</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400"/>
                        </a:spcAft>
                      </a:pPr>
                      <a:r>
                        <a:rPr lang="en-US" sz="800">
                          <a:effectLst/>
                          <a:latin typeface="Times New Roman"/>
                          <a:ea typeface="Times New Roman"/>
                          <a:cs typeface="Times New Roman"/>
                        </a:rPr>
                        <a:t>N/A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400"/>
                        </a:spcAft>
                      </a:pPr>
                      <a:r>
                        <a:rPr lang="en-US" sz="800">
                          <a:effectLst/>
                          <a:latin typeface="Times New Roman"/>
                          <a:ea typeface="Times New Roman"/>
                          <a:cs typeface="Times New Roman"/>
                        </a:rPr>
                        <a:t>N/A</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r>
              <a:tr h="1133999">
                <a:tc vMerge="1">
                  <a:txBody>
                    <a:bodyPr/>
                    <a:lstStyle/>
                    <a:p>
                      <a:endParaRPr lang="en-CA"/>
                    </a:p>
                  </a:txBody>
                  <a:tcPr/>
                </a:tc>
                <a:tc>
                  <a:txBody>
                    <a:bodyPr/>
                    <a:lstStyle/>
                    <a:p>
                      <a:pPr algn="l">
                        <a:lnSpc>
                          <a:spcPct val="115000"/>
                        </a:lnSpc>
                        <a:spcAft>
                          <a:spcPts val="200"/>
                        </a:spcAft>
                      </a:pPr>
                      <a:r>
                        <a:rPr lang="en-US" sz="800" b="1">
                          <a:effectLst/>
                          <a:latin typeface="Times New Roman"/>
                          <a:ea typeface="Times New Roman"/>
                          <a:cs typeface="Times New Roman"/>
                        </a:rPr>
                        <a:t>Regen Layer</a:t>
                      </a:r>
                      <a:endParaRPr lang="en-CA" sz="1000">
                        <a:effectLst/>
                        <a:latin typeface="Times New Roman"/>
                        <a:ea typeface="Times New Roman"/>
                        <a:cs typeface="Times New Roman"/>
                      </a:endParaRPr>
                    </a:p>
                    <a:p>
                      <a:pPr algn="l">
                        <a:lnSpc>
                          <a:spcPct val="115000"/>
                        </a:lnSpc>
                        <a:spcAft>
                          <a:spcPts val="200"/>
                        </a:spcAft>
                      </a:pPr>
                      <a:r>
                        <a:rPr lang="en-US" sz="800" b="1">
                          <a:effectLst/>
                          <a:latin typeface="Times New Roman"/>
                          <a:ea typeface="Times New Roman"/>
                          <a:cs typeface="Times New Roman"/>
                        </a:rPr>
                        <a:t>(L2-L4)</a:t>
                      </a:r>
                      <a:endParaRPr lang="en-CA" sz="1000">
                        <a:effectLst/>
                        <a:latin typeface="Times New Roman"/>
                        <a:ea typeface="Times New Roman"/>
                        <a:cs typeface="Times New Roman"/>
                      </a:endParaRPr>
                    </a:p>
                    <a:p>
                      <a:pPr algn="l">
                        <a:lnSpc>
                          <a:spcPct val="115000"/>
                        </a:lnSpc>
                        <a:spcAft>
                          <a:spcPts val="200"/>
                        </a:spcAft>
                      </a:pPr>
                      <a:r>
                        <a:rPr lang="en-US" sz="800" b="1">
                          <a:effectLst/>
                          <a:latin typeface="Times New Roman"/>
                          <a:ea typeface="Times New Roman"/>
                          <a:cs typeface="Times New Roman"/>
                        </a:rPr>
                        <a:t>(WS / ha.</a:t>
                      </a:r>
                      <a:endParaRPr lang="en-CA" sz="1000">
                        <a:effectLst/>
                        <a:latin typeface="Times New Roman"/>
                        <a:ea typeface="Times New Roman"/>
                        <a:cs typeface="Times New Roman"/>
                      </a:endParaRPr>
                    </a:p>
                    <a:p>
                      <a:pPr algn="l">
                        <a:lnSpc>
                          <a:spcPct val="115000"/>
                        </a:lnSpc>
                        <a:spcAft>
                          <a:spcPts val="200"/>
                        </a:spcAft>
                      </a:pPr>
                      <a:r>
                        <a:rPr lang="en-US" sz="800" b="1">
                          <a:solidFill>
                            <a:srgbClr val="008000"/>
                          </a:solidFill>
                          <a:effectLst/>
                          <a:latin typeface="Times New Roman"/>
                          <a:ea typeface="Times New Roman"/>
                          <a:cs typeface="Times New Roman"/>
                        </a:rPr>
                        <a:t>TSS</a:t>
                      </a:r>
                      <a:r>
                        <a:rPr lang="en-US" sz="800" b="1">
                          <a:effectLst/>
                          <a:latin typeface="Times New Roman"/>
                          <a:ea typeface="Times New Roman"/>
                          <a:cs typeface="Times New Roman"/>
                        </a:rPr>
                        <a:t> – Target</a:t>
                      </a:r>
                      <a:endParaRPr lang="en-CA" sz="1000">
                        <a:effectLst/>
                        <a:latin typeface="Times New Roman"/>
                        <a:ea typeface="Times New Roman"/>
                        <a:cs typeface="Times New Roman"/>
                      </a:endParaRPr>
                    </a:p>
                    <a:p>
                      <a:pPr algn="l">
                        <a:lnSpc>
                          <a:spcPct val="115000"/>
                        </a:lnSpc>
                        <a:spcAft>
                          <a:spcPts val="200"/>
                        </a:spcAft>
                      </a:pPr>
                      <a:r>
                        <a:rPr lang="en-US" sz="800" b="1">
                          <a:solidFill>
                            <a:srgbClr val="FF0000"/>
                          </a:solidFill>
                          <a:effectLst/>
                          <a:latin typeface="Times New Roman"/>
                          <a:ea typeface="Times New Roman"/>
                          <a:cs typeface="Times New Roman"/>
                        </a:rPr>
                        <a:t>MSS</a:t>
                      </a:r>
                      <a:r>
                        <a:rPr lang="en-US" sz="800" b="1">
                          <a:effectLst/>
                          <a:latin typeface="Times New Roman"/>
                          <a:ea typeface="Times New Roman"/>
                          <a:cs typeface="Times New Roman"/>
                        </a:rPr>
                        <a:t> - Minimum)</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400"/>
                        </a:spcAft>
                      </a:pPr>
                      <a:r>
                        <a:rPr lang="en-US" sz="800">
                          <a:effectLst/>
                          <a:latin typeface="Times New Roman"/>
                          <a:ea typeface="Times New Roman"/>
                          <a:cs typeface="Times New Roman"/>
                        </a:rPr>
                        <a:t>Fdc</a:t>
                      </a:r>
                      <a:r>
                        <a:rPr lang="en-US" sz="800" baseline="30000">
                          <a:effectLst/>
                          <a:latin typeface="Times New Roman"/>
                          <a:ea typeface="Times New Roman"/>
                          <a:cs typeface="Times New Roman"/>
                        </a:rPr>
                        <a:t>1</a:t>
                      </a:r>
                      <a:r>
                        <a:rPr lang="en-US" sz="800">
                          <a:effectLst/>
                          <a:latin typeface="Times New Roman"/>
                          <a:ea typeface="Times New Roman"/>
                          <a:cs typeface="Times New Roman"/>
                        </a:rPr>
                        <a:t> Cw</a:t>
                      </a:r>
                      <a:r>
                        <a:rPr lang="en-US" sz="800" baseline="30000">
                          <a:effectLst/>
                          <a:latin typeface="Times New Roman"/>
                          <a:ea typeface="Times New Roman"/>
                          <a:cs typeface="Times New Roman"/>
                        </a:rPr>
                        <a:t>2</a:t>
                      </a:r>
                      <a:r>
                        <a:rPr lang="en-US" sz="800">
                          <a:effectLst/>
                          <a:latin typeface="Times New Roman"/>
                          <a:ea typeface="Times New Roman"/>
                          <a:cs typeface="Times New Roman"/>
                        </a:rPr>
                        <a:t>, Hw</a:t>
                      </a:r>
                      <a:endParaRPr lang="en-CA" sz="1000">
                        <a:effectLst/>
                        <a:latin typeface="Times New Roman"/>
                        <a:ea typeface="Times New Roman"/>
                        <a:cs typeface="Times New Roman"/>
                      </a:endParaRPr>
                    </a:p>
                    <a:p>
                      <a:pPr algn="ctr">
                        <a:lnSpc>
                          <a:spcPct val="115000"/>
                        </a:lnSpc>
                        <a:spcAft>
                          <a:spcPts val="400"/>
                        </a:spcAft>
                        <a:tabLst>
                          <a:tab pos="2743200" algn="ctr"/>
                          <a:tab pos="5486400" algn="r"/>
                        </a:tabLst>
                      </a:pPr>
                      <a:r>
                        <a:rPr lang="en-US" sz="800">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900 </a:t>
                      </a:r>
                      <a:r>
                        <a:rPr lang="en-US" sz="700" b="1">
                          <a:solidFill>
                            <a:srgbClr val="008000"/>
                          </a:solidFill>
                          <a:effectLst/>
                          <a:latin typeface="Times New Roman"/>
                          <a:ea typeface="Times New Roman"/>
                          <a:cs typeface="Times New Roman"/>
                        </a:rPr>
                        <a:t>TSS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500 </a:t>
                      </a:r>
                      <a:r>
                        <a:rPr lang="en-US" sz="700" b="1">
                          <a:solidFill>
                            <a:srgbClr val="FF0000"/>
                          </a:solidFill>
                          <a:effectLst/>
                          <a:latin typeface="Times New Roman"/>
                          <a:ea typeface="Times New Roman"/>
                          <a:cs typeface="Times New Roman"/>
                        </a:rPr>
                        <a:t>MSS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800 </a:t>
                      </a:r>
                      <a:r>
                        <a:rPr lang="en-US" sz="700" b="1">
                          <a:solidFill>
                            <a:srgbClr val="008000"/>
                          </a:solidFill>
                          <a:effectLst/>
                          <a:latin typeface="Times New Roman"/>
                          <a:ea typeface="Times New Roman"/>
                          <a:cs typeface="Times New Roman"/>
                        </a:rPr>
                        <a:t>TSS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400</a:t>
                      </a:r>
                      <a:r>
                        <a:rPr lang="en-US" sz="700" b="1">
                          <a:solidFill>
                            <a:srgbClr val="FF0000"/>
                          </a:solidFill>
                          <a:effectLst/>
                          <a:latin typeface="Times New Roman"/>
                          <a:ea typeface="Times New Roman"/>
                          <a:cs typeface="Times New Roman"/>
                        </a:rPr>
                        <a:t> MSS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700 </a:t>
                      </a:r>
                      <a:r>
                        <a:rPr lang="en-US" sz="700" b="1">
                          <a:solidFill>
                            <a:srgbClr val="008000"/>
                          </a:solidFill>
                          <a:effectLst/>
                          <a:latin typeface="Times New Roman"/>
                          <a:ea typeface="Times New Roman"/>
                          <a:cs typeface="Times New Roman"/>
                        </a:rPr>
                        <a:t>TSS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300</a:t>
                      </a:r>
                      <a:r>
                        <a:rPr lang="en-US" sz="700" b="1">
                          <a:solidFill>
                            <a:srgbClr val="FF0000"/>
                          </a:solidFill>
                          <a:effectLst/>
                          <a:latin typeface="Times New Roman"/>
                          <a:ea typeface="Times New Roman"/>
                          <a:cs typeface="Times New Roman"/>
                        </a:rPr>
                        <a:t> MSS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008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500 </a:t>
                      </a:r>
                      <a:r>
                        <a:rPr lang="en-US" sz="700" b="1">
                          <a:solidFill>
                            <a:srgbClr val="008000"/>
                          </a:solidFill>
                          <a:effectLst/>
                          <a:latin typeface="Times New Roman"/>
                          <a:ea typeface="Times New Roman"/>
                          <a:cs typeface="Times New Roman"/>
                        </a:rPr>
                        <a:t>TSS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200</a:t>
                      </a:r>
                      <a:r>
                        <a:rPr lang="en-US" sz="700" b="1">
                          <a:solidFill>
                            <a:srgbClr val="FF0000"/>
                          </a:solidFill>
                          <a:effectLst/>
                          <a:latin typeface="Times New Roman"/>
                          <a:ea typeface="Times New Roman"/>
                          <a:cs typeface="Times New Roman"/>
                        </a:rPr>
                        <a:t> MSS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400 </a:t>
                      </a:r>
                      <a:r>
                        <a:rPr lang="en-US" sz="700" b="1">
                          <a:solidFill>
                            <a:srgbClr val="008000"/>
                          </a:solidFill>
                          <a:effectLst/>
                          <a:latin typeface="Times New Roman"/>
                          <a:ea typeface="Times New Roman"/>
                          <a:cs typeface="Times New Roman"/>
                        </a:rPr>
                        <a:t>TSS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100</a:t>
                      </a:r>
                      <a:r>
                        <a:rPr lang="en-US" sz="700" b="1">
                          <a:solidFill>
                            <a:srgbClr val="FF0000"/>
                          </a:solidFill>
                          <a:effectLst/>
                          <a:latin typeface="Times New Roman"/>
                          <a:ea typeface="Times New Roman"/>
                          <a:cs typeface="Times New Roman"/>
                        </a:rPr>
                        <a:t> MSS</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a:lnSpc>
                          <a:spcPct val="115000"/>
                        </a:lnSpc>
                        <a:spcAft>
                          <a:spcPts val="400"/>
                        </a:spcAft>
                      </a:pPr>
                      <a:r>
                        <a:rPr lang="en-US" sz="800" b="1">
                          <a:solidFill>
                            <a:srgbClr val="008000"/>
                          </a:solidFill>
                          <a:effectLst/>
                          <a:latin typeface="Times New Roman"/>
                          <a:ea typeface="Times New Roman"/>
                          <a:cs typeface="Times New Roman"/>
                        </a:rPr>
                        <a:t>0</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0</a:t>
                      </a:r>
                      <a:endParaRPr lang="en-CA" sz="1000">
                        <a:effectLst/>
                        <a:latin typeface="Times New Roman"/>
                        <a:ea typeface="Times New Roman"/>
                        <a:cs typeface="Times New Roman"/>
                      </a:endParaRPr>
                    </a:p>
                    <a:p>
                      <a:pPr algn="ctr">
                        <a:lnSpc>
                          <a:spcPct val="115000"/>
                        </a:lnSpc>
                        <a:spcAft>
                          <a:spcPts val="400"/>
                        </a:spcAft>
                      </a:pPr>
                      <a:r>
                        <a:rPr lang="en-US" sz="800" b="1">
                          <a:solidFill>
                            <a:srgbClr val="FF0000"/>
                          </a:solidFill>
                          <a:effectLst/>
                          <a:latin typeface="Times New Roman"/>
                          <a:ea typeface="Times New Roman"/>
                          <a:cs typeface="Times New Roman"/>
                        </a:rPr>
                        <a:t> </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a:lnSpc>
                          <a:spcPct val="115000"/>
                        </a:lnSpc>
                        <a:spcAft>
                          <a:spcPts val="200"/>
                        </a:spcAft>
                      </a:pPr>
                      <a:r>
                        <a:rPr lang="en-US" sz="800">
                          <a:effectLst/>
                          <a:latin typeface="Times New Roman"/>
                          <a:ea typeface="Times New Roman"/>
                          <a:cs typeface="Times New Roman"/>
                        </a:rPr>
                        <a:t>3</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200"/>
                        </a:spcAft>
                      </a:pPr>
                      <a:r>
                        <a:rPr lang="en-US" sz="600">
                          <a:effectLst/>
                          <a:latin typeface="Times New Roman"/>
                          <a:ea typeface="Times New Roman"/>
                          <a:cs typeface="Times New Roman"/>
                        </a:rPr>
                        <a:t>L1 Drip</a:t>
                      </a:r>
                      <a:endParaRPr lang="en-CA" sz="1000">
                        <a:effectLst/>
                        <a:latin typeface="Times New Roman"/>
                        <a:ea typeface="Times New Roman"/>
                        <a:cs typeface="Times New Roman"/>
                      </a:endParaRPr>
                    </a:p>
                    <a:p>
                      <a:pPr algn="l">
                        <a:lnSpc>
                          <a:spcPct val="115000"/>
                        </a:lnSpc>
                        <a:spcAft>
                          <a:spcPts val="200"/>
                        </a:spcAft>
                      </a:pPr>
                      <a:r>
                        <a:rPr lang="en-US" sz="600">
                          <a:effectLst/>
                          <a:latin typeface="Times New Roman"/>
                          <a:ea typeface="Times New Roman"/>
                          <a:cs typeface="Times New Roman"/>
                        </a:rPr>
                        <a:t>line</a:t>
                      </a:r>
                      <a:endParaRPr lang="en-CA" sz="1000">
                        <a:effectLst/>
                        <a:latin typeface="Times New Roman"/>
                        <a:ea typeface="Times New Roman"/>
                        <a:cs typeface="Times New Roman"/>
                      </a:endParaRPr>
                    </a:p>
                    <a:p>
                      <a:pPr algn="ctr">
                        <a:lnSpc>
                          <a:spcPct val="115000"/>
                        </a:lnSpc>
                        <a:spcAft>
                          <a:spcPts val="200"/>
                        </a:spcAft>
                      </a:pPr>
                      <a:r>
                        <a:rPr lang="en-US" sz="600" b="1" i="1">
                          <a:effectLst/>
                          <a:latin typeface="Times New Roman"/>
                          <a:ea typeface="Times New Roman"/>
                          <a:cs typeface="Times New Roman"/>
                        </a:rPr>
                        <a:t>or</a:t>
                      </a:r>
                      <a:endParaRPr lang="en-CA" sz="1000">
                        <a:effectLst/>
                        <a:latin typeface="Times New Roman"/>
                        <a:ea typeface="Times New Roman"/>
                        <a:cs typeface="Times New Roman"/>
                      </a:endParaRPr>
                    </a:p>
                    <a:p>
                      <a:pPr algn="ctr">
                        <a:lnSpc>
                          <a:spcPct val="115000"/>
                        </a:lnSpc>
                        <a:spcAft>
                          <a:spcPts val="200"/>
                        </a:spcAft>
                      </a:pPr>
                      <a:r>
                        <a:rPr lang="en-US" sz="600" b="1" i="1">
                          <a:effectLst/>
                          <a:latin typeface="Times New Roman"/>
                          <a:ea typeface="Times New Roman"/>
                          <a:cs typeface="Times New Roman"/>
                        </a:rPr>
                        <a:t> </a:t>
                      </a:r>
                      <a:r>
                        <a:rPr lang="en-US" sz="600">
                          <a:effectLst/>
                          <a:latin typeface="Times New Roman"/>
                          <a:ea typeface="Times New Roman"/>
                          <a:cs typeface="Times New Roman"/>
                        </a:rPr>
                        <a:t>2.0 m (L2-L4)</a:t>
                      </a:r>
                      <a:endParaRPr lang="en-CA" sz="100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lnSpc>
                          <a:spcPct val="115000"/>
                        </a:lnSpc>
                        <a:spcAft>
                          <a:spcPts val="400"/>
                        </a:spcAft>
                      </a:pPr>
                      <a:r>
                        <a:rPr lang="en-US" sz="700" dirty="0">
                          <a:effectLst/>
                          <a:latin typeface="Times New Roman"/>
                          <a:ea typeface="Times New Roman"/>
                          <a:cs typeface="Times New Roman"/>
                        </a:rPr>
                        <a:t> </a:t>
                      </a:r>
                      <a:r>
                        <a:rPr lang="en-US" sz="700" dirty="0" err="1" smtClean="0">
                          <a:effectLst/>
                          <a:latin typeface="Times New Roman"/>
                          <a:ea typeface="Times New Roman"/>
                          <a:cs typeface="Times New Roman"/>
                        </a:rPr>
                        <a:t>Fdc</a:t>
                      </a:r>
                      <a:endParaRPr lang="en-CA" sz="1000" dirty="0">
                        <a:effectLst/>
                        <a:latin typeface="Times New Roman"/>
                        <a:ea typeface="Times New Roman"/>
                        <a:cs typeface="Times New Roman"/>
                      </a:endParaRPr>
                    </a:p>
                    <a:p>
                      <a:pPr algn="l">
                        <a:lnSpc>
                          <a:spcPct val="115000"/>
                        </a:lnSpc>
                        <a:spcAft>
                          <a:spcPts val="400"/>
                        </a:spcAft>
                      </a:pPr>
                      <a:r>
                        <a:rPr lang="en-US" sz="700" dirty="0">
                          <a:effectLst/>
                          <a:latin typeface="Times New Roman"/>
                          <a:ea typeface="Times New Roman"/>
                          <a:cs typeface="Times New Roman"/>
                        </a:rPr>
                        <a:t> </a:t>
                      </a:r>
                      <a:r>
                        <a:rPr lang="en-US" sz="700" dirty="0" err="1" smtClean="0">
                          <a:effectLst/>
                          <a:latin typeface="Times New Roman"/>
                          <a:ea typeface="Times New Roman"/>
                          <a:cs typeface="Times New Roman"/>
                        </a:rPr>
                        <a:t>Hw</a:t>
                      </a:r>
                      <a:endParaRPr lang="en-US" sz="700" dirty="0" smtClean="0">
                        <a:effectLst/>
                        <a:latin typeface="Times New Roman"/>
                        <a:ea typeface="Times New Roman"/>
                        <a:cs typeface="Times New Roman"/>
                      </a:endParaRPr>
                    </a:p>
                    <a:p>
                      <a:pPr algn="l">
                        <a:lnSpc>
                          <a:spcPct val="115000"/>
                        </a:lnSpc>
                        <a:spcAft>
                          <a:spcPts val="400"/>
                        </a:spcAft>
                      </a:pPr>
                      <a:r>
                        <a:rPr lang="en-US" sz="700" dirty="0" smtClean="0">
                          <a:effectLst/>
                          <a:latin typeface="Times New Roman"/>
                          <a:ea typeface="Times New Roman"/>
                          <a:cs typeface="Times New Roman"/>
                        </a:rPr>
                        <a:t> </a:t>
                      </a:r>
                      <a:r>
                        <a:rPr lang="en-US" sz="700" dirty="0" err="1" smtClean="0">
                          <a:effectLst/>
                          <a:latin typeface="Times New Roman"/>
                          <a:ea typeface="Times New Roman"/>
                          <a:cs typeface="Times New Roman"/>
                        </a:rPr>
                        <a:t>Cw</a:t>
                      </a:r>
                      <a:endParaRPr lang="en-CA" sz="1000" dirty="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CA"/>
                    </a:p>
                  </a:txBody>
                  <a:tcPr/>
                </a:tc>
                <a:tc>
                  <a:txBody>
                    <a:bodyPr/>
                    <a:lstStyle/>
                    <a:p>
                      <a:pPr algn="l">
                        <a:lnSpc>
                          <a:spcPct val="115000"/>
                        </a:lnSpc>
                        <a:spcAft>
                          <a:spcPts val="400"/>
                        </a:spcAft>
                      </a:pPr>
                      <a:r>
                        <a:rPr lang="en-US" sz="700" dirty="0">
                          <a:effectLst/>
                          <a:latin typeface="Times New Roman"/>
                          <a:ea typeface="Times New Roman"/>
                          <a:cs typeface="Times New Roman"/>
                        </a:rPr>
                        <a:t> </a:t>
                      </a:r>
                      <a:r>
                        <a:rPr lang="en-US" sz="700" dirty="0" smtClean="0">
                          <a:effectLst/>
                          <a:latin typeface="Times New Roman"/>
                          <a:ea typeface="Times New Roman"/>
                          <a:cs typeface="Times New Roman"/>
                        </a:rPr>
                        <a:t>3.0</a:t>
                      </a:r>
                      <a:endParaRPr lang="en-CA" sz="1000" dirty="0">
                        <a:effectLst/>
                        <a:latin typeface="Times New Roman"/>
                        <a:ea typeface="Times New Roman"/>
                        <a:cs typeface="Times New Roman"/>
                      </a:endParaRPr>
                    </a:p>
                    <a:p>
                      <a:pPr algn="l">
                        <a:lnSpc>
                          <a:spcPct val="115000"/>
                        </a:lnSpc>
                        <a:spcAft>
                          <a:spcPts val="400"/>
                        </a:spcAft>
                      </a:pPr>
                      <a:r>
                        <a:rPr lang="en-US" sz="700" dirty="0">
                          <a:effectLst/>
                          <a:latin typeface="Times New Roman"/>
                          <a:ea typeface="Times New Roman"/>
                          <a:cs typeface="Times New Roman"/>
                        </a:rPr>
                        <a:t> </a:t>
                      </a:r>
                      <a:r>
                        <a:rPr lang="en-US" sz="700" dirty="0" smtClean="0">
                          <a:effectLst/>
                          <a:latin typeface="Times New Roman"/>
                          <a:ea typeface="Times New Roman"/>
                          <a:cs typeface="Times New Roman"/>
                        </a:rPr>
                        <a:t>3.0</a:t>
                      </a:r>
                      <a:endParaRPr lang="en-CA" sz="1000" dirty="0">
                        <a:effectLst/>
                        <a:latin typeface="Times New Roman"/>
                        <a:ea typeface="Times New Roman"/>
                        <a:cs typeface="Times New Roman"/>
                      </a:endParaRPr>
                    </a:p>
                    <a:p>
                      <a:pPr algn="l">
                        <a:lnSpc>
                          <a:spcPct val="115000"/>
                        </a:lnSpc>
                        <a:spcAft>
                          <a:spcPts val="400"/>
                        </a:spcAft>
                      </a:pPr>
                      <a:r>
                        <a:rPr lang="en-US" sz="700" dirty="0">
                          <a:effectLst/>
                          <a:latin typeface="Times New Roman"/>
                          <a:ea typeface="Times New Roman"/>
                          <a:cs typeface="Times New Roman"/>
                        </a:rPr>
                        <a:t> </a:t>
                      </a:r>
                      <a:r>
                        <a:rPr lang="en-US" sz="700" dirty="0" smtClean="0">
                          <a:effectLst/>
                          <a:latin typeface="Times New Roman"/>
                          <a:ea typeface="Times New Roman"/>
                          <a:cs typeface="Times New Roman"/>
                        </a:rPr>
                        <a:t>1.5</a:t>
                      </a:r>
                      <a:endParaRPr lang="en-CA" sz="1000" dirty="0">
                        <a:effectLst/>
                        <a:latin typeface="Times New Roman"/>
                        <a:ea typeface="Times New Roman"/>
                        <a:cs typeface="Times New Roman"/>
                      </a:endParaRPr>
                    </a:p>
                  </a:txBody>
                  <a:tcPr marL="58599" marR="58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 name="TextBox 1"/>
          <p:cNvSpPr txBox="1"/>
          <p:nvPr/>
        </p:nvSpPr>
        <p:spPr>
          <a:xfrm>
            <a:off x="607219" y="6021288"/>
            <a:ext cx="6125021" cy="338554"/>
          </a:xfrm>
          <a:prstGeom prst="rect">
            <a:avLst/>
          </a:prstGeom>
          <a:noFill/>
        </p:spPr>
        <p:txBody>
          <a:bodyPr wrap="square" rtlCol="0">
            <a:spAutoFit/>
          </a:bodyPr>
          <a:lstStyle/>
          <a:p>
            <a:r>
              <a:rPr lang="en-CA" sz="800" dirty="0" smtClean="0"/>
              <a:t>1 </a:t>
            </a:r>
            <a:r>
              <a:rPr lang="en-CA" sz="800" dirty="0" err="1" smtClean="0"/>
              <a:t>Fd</a:t>
            </a:r>
            <a:r>
              <a:rPr lang="en-CA" sz="800" dirty="0" smtClean="0"/>
              <a:t> ecologically suitable where &lt; 10 m2  per ha . Restricted to max 200 </a:t>
            </a:r>
            <a:r>
              <a:rPr lang="en-CA" sz="800" dirty="0" err="1" smtClean="0"/>
              <a:t>sph</a:t>
            </a:r>
            <a:r>
              <a:rPr lang="en-CA" sz="800" dirty="0" smtClean="0"/>
              <a:t> where retention  &gt; 10 m2 per and &lt; 16 m2 per ha</a:t>
            </a:r>
          </a:p>
          <a:p>
            <a:r>
              <a:rPr lang="en-CA" sz="800" dirty="0" smtClean="0"/>
              <a:t>2 </a:t>
            </a:r>
            <a:r>
              <a:rPr lang="en-CA" sz="800" dirty="0" err="1" smtClean="0"/>
              <a:t>Cw</a:t>
            </a:r>
            <a:r>
              <a:rPr lang="en-CA" sz="800" dirty="0" smtClean="0"/>
              <a:t> ecologically suitable where &lt;10 m2  per ha.  Restricted to max 200 </a:t>
            </a:r>
            <a:r>
              <a:rPr lang="en-CA" sz="800" dirty="0" err="1" smtClean="0"/>
              <a:t>sph</a:t>
            </a:r>
            <a:r>
              <a:rPr lang="en-CA" sz="800" dirty="0" smtClean="0"/>
              <a:t> where retention  &gt; 10 m2 per and &lt; 23 m2 per ha</a:t>
            </a:r>
            <a:endParaRPr lang="en-CA" sz="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899592" y="0"/>
            <a:ext cx="7600330" cy="1916832"/>
          </a:xfrm>
        </p:spPr>
        <p:txBody>
          <a:bodyPr/>
          <a:lstStyle/>
          <a:p>
            <a:pPr eaLnBrk="1" hangingPunct="1"/>
            <a:r>
              <a:rPr lang="en-CA" sz="4800" dirty="0" smtClean="0"/>
              <a:t>Common Issues associated with SEDRSS stocking standard submissions</a:t>
            </a:r>
          </a:p>
        </p:txBody>
      </p:sp>
      <p:sp>
        <p:nvSpPr>
          <p:cNvPr id="3" name="Subtitle 2"/>
          <p:cNvSpPr>
            <a:spLocks noGrp="1"/>
          </p:cNvSpPr>
          <p:nvPr>
            <p:ph type="subTitle" idx="1"/>
          </p:nvPr>
        </p:nvSpPr>
        <p:spPr>
          <a:xfrm>
            <a:off x="539552" y="2060847"/>
            <a:ext cx="7992888" cy="3816425"/>
          </a:xfrm>
        </p:spPr>
        <p:txBody>
          <a:bodyPr rtlCol="0">
            <a:normAutofit/>
          </a:bodyPr>
          <a:lstStyle/>
          <a:p>
            <a:pPr marL="457200" indent="-457200" algn="l" eaLnBrk="1" fontAlgn="auto" hangingPunct="1">
              <a:spcAft>
                <a:spcPts val="0"/>
              </a:spcAft>
              <a:buAutoNum type="arabicParenR"/>
              <a:defRPr/>
            </a:pPr>
            <a:r>
              <a:rPr lang="en-CA" sz="2400" dirty="0" smtClean="0"/>
              <a:t>Lack of clarity around the scope of application of SEDRSS</a:t>
            </a:r>
            <a:br>
              <a:rPr lang="en-CA" sz="2400" dirty="0" smtClean="0"/>
            </a:br>
            <a:r>
              <a:rPr lang="en-CA" sz="2400" dirty="0" smtClean="0"/>
              <a:t>(i.e., situations and circumstances)</a:t>
            </a:r>
          </a:p>
          <a:p>
            <a:pPr marL="457200" indent="-457200" algn="l" eaLnBrk="1" fontAlgn="auto" hangingPunct="1">
              <a:spcAft>
                <a:spcPts val="0"/>
              </a:spcAft>
              <a:buAutoNum type="arabicParenR"/>
              <a:defRPr/>
            </a:pPr>
            <a:r>
              <a:rPr lang="en-CA" sz="2400" dirty="0" smtClean="0"/>
              <a:t>Lack of consistent terminology</a:t>
            </a:r>
            <a:br>
              <a:rPr lang="en-CA" sz="2400" dirty="0" smtClean="0"/>
            </a:br>
            <a:r>
              <a:rPr lang="en-CA" sz="2400" dirty="0" smtClean="0"/>
              <a:t>(e.g., mixing of terminology like % RBA vs actual RBA)</a:t>
            </a:r>
          </a:p>
          <a:p>
            <a:pPr marL="457200" indent="-457200" algn="l" eaLnBrk="1" fontAlgn="auto" hangingPunct="1">
              <a:spcAft>
                <a:spcPts val="0"/>
              </a:spcAft>
              <a:buAutoNum type="arabicParenR"/>
              <a:defRPr/>
            </a:pPr>
            <a:r>
              <a:rPr lang="en-CA" sz="2400" dirty="0" smtClean="0"/>
              <a:t>Lack of  clarity around leave tree criteria for residual trees</a:t>
            </a:r>
            <a:br>
              <a:rPr lang="en-CA" sz="2400" dirty="0" smtClean="0"/>
            </a:br>
            <a:r>
              <a:rPr lang="en-CA" sz="2400" dirty="0" smtClean="0"/>
              <a:t>(addressing short and long term forest health risks)</a:t>
            </a:r>
          </a:p>
          <a:p>
            <a:pPr marL="457200" indent="-457200" algn="l" eaLnBrk="1" fontAlgn="auto" hangingPunct="1">
              <a:spcAft>
                <a:spcPts val="0"/>
              </a:spcAft>
              <a:buAutoNum type="arabicParenR"/>
              <a:defRPr/>
            </a:pPr>
            <a:r>
              <a:rPr lang="en-CA" sz="2400" dirty="0" smtClean="0"/>
              <a:t>Ecological acceptability  of some trees species in the regeneration layer (e.g., consideration for shade tolerance)</a:t>
            </a:r>
          </a:p>
          <a:p>
            <a:pPr marL="457200" indent="-457200" algn="l" eaLnBrk="1" fontAlgn="auto" hangingPunct="1">
              <a:spcAft>
                <a:spcPts val="0"/>
              </a:spcAft>
              <a:buAutoNum type="arabicParenR"/>
              <a:defRPr/>
            </a:pPr>
            <a:endParaRPr lang="en-CA" sz="2400" dirty="0"/>
          </a:p>
        </p:txBody>
      </p:sp>
      <p:pic>
        <p:nvPicPr>
          <p:cNvPr id="2052" name="Picture 5"/>
          <p:cNvPicPr>
            <a:picLocks noChangeAspect="1" noChangeArrowheads="1"/>
          </p:cNvPicPr>
          <p:nvPr/>
        </p:nvPicPr>
        <p:blipFill>
          <a:blip r:embed="rId3"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t>Coast Region FRPA Implementation Team</a:t>
            </a:r>
            <a:endParaRPr lang="en-C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1043608" y="1196752"/>
            <a:ext cx="6696744" cy="1296144"/>
          </a:xfrm>
        </p:spPr>
        <p:txBody>
          <a:bodyPr/>
          <a:lstStyle/>
          <a:p>
            <a:pPr eaLnBrk="1" hangingPunct="1"/>
            <a:r>
              <a:rPr lang="en-CA" sz="4800" dirty="0" smtClean="0"/>
              <a:t>SEDRSS </a:t>
            </a:r>
            <a:r>
              <a:rPr lang="en-CA" sz="4800" dirty="0" err="1" smtClean="0"/>
              <a:t>Fdc</a:t>
            </a:r>
            <a:endParaRPr lang="en-CA" sz="4800" dirty="0" smtClean="0"/>
          </a:p>
        </p:txBody>
      </p:sp>
      <p:sp>
        <p:nvSpPr>
          <p:cNvPr id="3" name="Subtitle 2"/>
          <p:cNvSpPr>
            <a:spLocks noGrp="1"/>
          </p:cNvSpPr>
          <p:nvPr>
            <p:ph type="subTitle" idx="1"/>
          </p:nvPr>
        </p:nvSpPr>
        <p:spPr>
          <a:xfrm>
            <a:off x="539552" y="1484785"/>
            <a:ext cx="7992888" cy="4392488"/>
          </a:xfrm>
        </p:spPr>
        <p:txBody>
          <a:bodyPr rtlCol="0">
            <a:normAutofit/>
          </a:bodyPr>
          <a:lstStyle/>
          <a:p>
            <a:pPr eaLnBrk="1" fontAlgn="auto" hangingPunct="1">
              <a:spcAft>
                <a:spcPts val="0"/>
              </a:spcAft>
              <a:defRPr/>
            </a:pPr>
            <a:endParaRPr lang="en-CA" sz="2400" dirty="0" smtClean="0"/>
          </a:p>
          <a:p>
            <a:pPr eaLnBrk="1" fontAlgn="auto" hangingPunct="1">
              <a:spcAft>
                <a:spcPts val="0"/>
              </a:spcAft>
              <a:defRPr/>
            </a:pPr>
            <a:endParaRPr lang="en-CA" sz="2400" dirty="0" smtClean="0"/>
          </a:p>
          <a:p>
            <a:pPr eaLnBrk="1" fontAlgn="auto" hangingPunct="1">
              <a:spcAft>
                <a:spcPts val="0"/>
              </a:spcAft>
              <a:defRPr/>
            </a:pPr>
            <a:endParaRPr lang="en-CA" sz="2400" dirty="0" smtClean="0"/>
          </a:p>
          <a:p>
            <a:pPr eaLnBrk="1" fontAlgn="auto" hangingPunct="1">
              <a:spcAft>
                <a:spcPts val="0"/>
              </a:spcAft>
              <a:defRPr/>
            </a:pPr>
            <a:r>
              <a:rPr lang="en-CA" sz="4000" dirty="0" smtClean="0">
                <a:solidFill>
                  <a:schemeClr val="tx1"/>
                </a:solidFill>
              </a:rPr>
              <a:t>Questions ?</a:t>
            </a:r>
            <a:endParaRPr lang="en-CA" sz="4000" dirty="0">
              <a:solidFill>
                <a:schemeClr val="tx1"/>
              </a:solidFill>
            </a:endParaRPr>
          </a:p>
        </p:txBody>
      </p:sp>
      <p:pic>
        <p:nvPicPr>
          <p:cNvPr id="2052" name="Picture 5"/>
          <p:cNvPicPr>
            <a:picLocks noChangeAspect="1" noChangeArrowheads="1"/>
          </p:cNvPicPr>
          <p:nvPr/>
        </p:nvPicPr>
        <p:blipFill>
          <a:blip r:embed="rId4" cstate="print"/>
          <a:srcRect/>
          <a:stretch>
            <a:fillRect/>
          </a:stretch>
        </p:blipFill>
        <p:spPr bwMode="auto">
          <a:xfrm>
            <a:off x="214313" y="285750"/>
            <a:ext cx="785812" cy="1071563"/>
          </a:xfrm>
          <a:prstGeom prst="rect">
            <a:avLst/>
          </a:prstGeom>
          <a:noFill/>
          <a:ln w="9525">
            <a:noFill/>
            <a:miter lim="800000"/>
            <a:headEnd/>
            <a:tailEnd/>
          </a:ln>
        </p:spPr>
      </p:pic>
      <p:sp>
        <p:nvSpPr>
          <p:cNvPr id="5" name="TextBox 4"/>
          <p:cNvSpPr txBox="1"/>
          <p:nvPr/>
        </p:nvSpPr>
        <p:spPr>
          <a:xfrm>
            <a:off x="4645974" y="6488668"/>
            <a:ext cx="4498026" cy="369332"/>
          </a:xfrm>
          <a:prstGeom prst="rect">
            <a:avLst/>
          </a:prstGeom>
          <a:noFill/>
        </p:spPr>
        <p:txBody>
          <a:bodyPr wrap="square" rtlCol="0">
            <a:spAutoFit/>
          </a:bodyPr>
          <a:lstStyle/>
          <a:p>
            <a:r>
              <a:rPr lang="en-CA" dirty="0" smtClean="0">
                <a:solidFill>
                  <a:srgbClr val="FFFF00"/>
                </a:solidFill>
              </a:rPr>
              <a:t>Coast Region FRPA Implementation Team</a:t>
            </a:r>
            <a:endParaRPr lang="en-CA" dirty="0">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4269</TotalTime>
  <Words>3191</Words>
  <Application>Microsoft Office PowerPoint</Application>
  <PresentationFormat>On-screen Show (4:3)</PresentationFormat>
  <Paragraphs>362</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Single Entry Dispersed Retention Stocking Standard (SEDRSS) Framework for  Coastal second Growth Douglas –fir  October 28, 2016</vt:lpstr>
      <vt:lpstr>Coast Region FRPA Implementation Team</vt:lpstr>
      <vt:lpstr>Coast Region FRPA Implementation Team</vt:lpstr>
      <vt:lpstr>SEDRSS - Fdc Stocking standard Principles</vt:lpstr>
      <vt:lpstr>SEDRSS Application - Fdc</vt:lpstr>
      <vt:lpstr>SEDRSS Application Fdc</vt:lpstr>
      <vt:lpstr>SEDRSS Application Fdc</vt:lpstr>
      <vt:lpstr>SEDRSS Application - Fdc</vt:lpstr>
      <vt:lpstr>SEDRSS Application - Fdc</vt:lpstr>
      <vt:lpstr>SEDRSS – Fdc DFP table (Smith 2014)</vt:lpstr>
      <vt:lpstr>Overstorey trees</vt:lpstr>
      <vt:lpstr>Overstorey trees</vt:lpstr>
      <vt:lpstr>Regeneration</vt:lpstr>
      <vt:lpstr>SEDRSS Alternative Approaches</vt:lpstr>
      <vt:lpstr>Fdc DFP stocking obligation criteria </vt:lpstr>
      <vt:lpstr> Example SEDRSS – Fd Tabular approach</vt:lpstr>
      <vt:lpstr>Common Issues associated with SEDRSS stocking standard submissions</vt:lpstr>
      <vt:lpstr>SEDRSS Fdc</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Coast Region FRPA Implementation Team</dc:title>
  <dc:creator>carowan</dc:creator>
  <cp:lastModifiedBy>Wickland, Craig M FLNR:EX</cp:lastModifiedBy>
  <cp:revision>270</cp:revision>
  <cp:lastPrinted>2016-10-25T21:58:07Z</cp:lastPrinted>
  <dcterms:created xsi:type="dcterms:W3CDTF">2009-09-24T20:07:17Z</dcterms:created>
  <dcterms:modified xsi:type="dcterms:W3CDTF">2016-10-26T19:34:21Z</dcterms:modified>
</cp:coreProperties>
</file>